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Lst>
  <p:sldIdLst>
    <p:sldId id="288" r:id="rId3"/>
    <p:sldId id="267" r:id="rId4"/>
    <p:sldId id="266" r:id="rId5"/>
    <p:sldId id="256" r:id="rId6"/>
    <p:sldId id="276" r:id="rId7"/>
    <p:sldId id="282" r:id="rId8"/>
    <p:sldId id="279" r:id="rId9"/>
    <p:sldId id="278" r:id="rId10"/>
    <p:sldId id="281" r:id="rId11"/>
    <p:sldId id="280" r:id="rId12"/>
    <p:sldId id="293" r:id="rId13"/>
    <p:sldId id="272" r:id="rId14"/>
    <p:sldId id="275" r:id="rId15"/>
    <p:sldId id="270" r:id="rId16"/>
    <p:sldId id="292" r:id="rId17"/>
    <p:sldId id="298" r:id="rId18"/>
    <p:sldId id="258" r:id="rId19"/>
    <p:sldId id="285" r:id="rId20"/>
    <p:sldId id="259" r:id="rId21"/>
    <p:sldId id="260" r:id="rId22"/>
    <p:sldId id="263" r:id="rId23"/>
    <p:sldId id="297" r:id="rId24"/>
    <p:sldId id="287" r:id="rId25"/>
    <p:sldId id="274" r:id="rId26"/>
    <p:sldId id="294" r:id="rId27"/>
    <p:sldId id="284" r:id="rId28"/>
    <p:sldId id="295" r:id="rId29"/>
    <p:sldId id="296" r:id="rId30"/>
    <p:sldId id="290" r:id="rId31"/>
    <p:sldId id="291" r:id="rId32"/>
    <p:sldId id="286" r:id="rId33"/>
    <p:sldId id="261" r:id="rId34"/>
    <p:sldId id="26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832" y="-1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printerSettings" Target="printerSettings/printerSettings1.bin"/><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lexismeyer:Desktop:Google%20Drive:Maps%20&amp;%20Images:Charts%20and%20Graphs:Panther%20charts%20and%20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lexismeyer:Desktop:Google%20Drive:Maps%20&amp;%20Images:Charts%20and%20Graphs:Panther%20charts%20and%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0"/>
          <c:order val="0"/>
          <c:dLbls>
            <c:txPr>
              <a:bodyPr/>
              <a:lstStyle/>
              <a:p>
                <a:pPr>
                  <a:defRPr sz="2000"/>
                </a:pPr>
                <a:endParaRPr lang="en-US"/>
              </a:p>
            </c:txPr>
            <c:showLegendKey val="0"/>
            <c:showVal val="1"/>
            <c:showCatName val="0"/>
            <c:showSerName val="0"/>
            <c:showPercent val="0"/>
            <c:showBubbleSize val="0"/>
            <c:showLeaderLines val="1"/>
          </c:dLbls>
          <c:cat>
            <c:strRef>
              <c:f>Sheet1!$A$30:$A$32</c:f>
              <c:strCache>
                <c:ptCount val="3"/>
                <c:pt idx="0">
                  <c:v>Vehicular</c:v>
                </c:pt>
                <c:pt idx="1">
                  <c:v>Intraspecific Aggression</c:v>
                </c:pt>
                <c:pt idx="2">
                  <c:v>Illegal Take</c:v>
                </c:pt>
              </c:strCache>
            </c:strRef>
          </c:cat>
          <c:val>
            <c:numRef>
              <c:f>Sheet1!$B$30:$B$32</c:f>
              <c:numCache>
                <c:formatCode>General</c:formatCode>
                <c:ptCount val="3"/>
                <c:pt idx="0">
                  <c:v>15.0</c:v>
                </c:pt>
                <c:pt idx="1">
                  <c:v>4.0</c:v>
                </c:pt>
                <c:pt idx="2">
                  <c:v>1.0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6474978127734"/>
          <c:y val="0.216248906386702"/>
          <c:w val="0.315805820325091"/>
          <c:h val="0.586020341207349"/>
        </c:manualLayout>
      </c:layout>
      <c:overlay val="0"/>
      <c:txPr>
        <a:bodyPr/>
        <a:lstStyle/>
        <a:p>
          <a:pPr>
            <a:defRPr sz="2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plotArea>
      <c:layout/>
      <c:pieChart>
        <c:varyColors val="1"/>
        <c:ser>
          <c:idx val="0"/>
          <c:order val="0"/>
          <c:dLbls>
            <c:txPr>
              <a:bodyPr/>
              <a:lstStyle/>
              <a:p>
                <a:pPr>
                  <a:defRPr sz="1800"/>
                </a:pPr>
                <a:endParaRPr lang="en-US"/>
              </a:p>
            </c:txPr>
            <c:showLegendKey val="0"/>
            <c:showVal val="1"/>
            <c:showCatName val="0"/>
            <c:showSerName val="0"/>
            <c:showPercent val="0"/>
            <c:showBubbleSize val="0"/>
            <c:showLeaderLines val="1"/>
          </c:dLbls>
          <c:cat>
            <c:strRef>
              <c:f>Sheet1!$A$18:$A$24</c:f>
              <c:strCache>
                <c:ptCount val="7"/>
                <c:pt idx="0">
                  <c:v>Vehicular</c:v>
                </c:pt>
                <c:pt idx="1">
                  <c:v>Intraspecific Aggression</c:v>
                </c:pt>
                <c:pt idx="2">
                  <c:v>Malnutrition</c:v>
                </c:pt>
                <c:pt idx="3">
                  <c:v>Unknown</c:v>
                </c:pt>
                <c:pt idx="4">
                  <c:v>Illegal Take/ Euthanized</c:v>
                </c:pt>
                <c:pt idx="5">
                  <c:v>Wildfire</c:v>
                </c:pt>
                <c:pt idx="6">
                  <c:v>Other</c:v>
                </c:pt>
              </c:strCache>
            </c:strRef>
          </c:cat>
          <c:val>
            <c:numRef>
              <c:f>Sheet1!$B$18:$B$24</c:f>
              <c:numCache>
                <c:formatCode>General</c:formatCode>
                <c:ptCount val="7"/>
                <c:pt idx="0">
                  <c:v>76.0</c:v>
                </c:pt>
                <c:pt idx="1">
                  <c:v>22.0</c:v>
                </c:pt>
                <c:pt idx="2">
                  <c:v>1.0</c:v>
                </c:pt>
                <c:pt idx="3">
                  <c:v>10.0</c:v>
                </c:pt>
                <c:pt idx="4">
                  <c:v>6.0</c:v>
                </c:pt>
                <c:pt idx="5">
                  <c:v>4.0</c:v>
                </c:pt>
                <c:pt idx="6">
                  <c:v>1.0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50752284436668"/>
          <c:y val="0.0"/>
          <c:w val="0.236902036550987"/>
          <c:h val="1.0"/>
        </c:manualLayout>
      </c:layout>
      <c:overlay val="0"/>
      <c:txPr>
        <a:bodyPr/>
        <a:lstStyle/>
        <a:p>
          <a:pPr>
            <a:defRPr sz="2400"/>
          </a:pPr>
          <a:endParaRPr lang="en-US"/>
        </a:p>
      </c:txPr>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B073C4-F507-4B40-B8CE-148BDDD0D26B}" type="datetimeFigureOut">
              <a:rPr lang="en-US" smtClean="0"/>
              <a:t>8/01/2014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B073C4-F507-4B40-B8CE-148BDDD0D26B}" type="datetimeFigureOut">
              <a:rPr lang="en-US" smtClean="0"/>
              <a:t>8/01/2014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B073C4-F507-4B40-B8CE-148BDDD0D26B}" type="datetimeFigureOut">
              <a:rPr lang="en-US" smtClean="0"/>
              <a:t>8/01/2014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073C4-F507-4B40-B8CE-148BDDD0D26B}" type="datetimeFigureOut">
              <a:rPr lang="en-US" smtClean="0"/>
              <a:t>8/01/2014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B073C4-F507-4B40-B8CE-148BDDD0D26B}" type="datetimeFigureOut">
              <a:rPr lang="en-US" smtClean="0"/>
              <a:t>8/01/2014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B073C4-F507-4B40-B8CE-148BDDD0D26B}" type="datetimeFigureOut">
              <a:rPr lang="en-US" smtClean="0"/>
              <a:t>8/01/2014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B073C4-F507-4B40-B8CE-148BDDD0D26B}" type="datetimeFigureOut">
              <a:rPr lang="en-US" smtClean="0"/>
              <a:t>8/01/2014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34B07-2E6E-4556-A737-B5ED27C6671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58B073C4-F507-4B40-B8CE-148BDDD0D26B}" type="datetimeFigureOut">
              <a:rPr lang="en-US" smtClean="0"/>
              <a:t>8/01/2014</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B073C4-F507-4B40-B8CE-148BDDD0D26B}" type="datetimeFigureOut">
              <a:rPr lang="en-US" smtClean="0"/>
              <a:t>8/01/2014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B073C4-F507-4B40-B8CE-148BDDD0D26B}" type="datetimeFigureOut">
              <a:rPr lang="en-US" smtClean="0"/>
              <a:t>8/01/2014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B073C4-F507-4B40-B8CE-148BDDD0D26B}" type="datetimeFigureOut">
              <a:rPr lang="en-US" smtClean="0"/>
              <a:t>8/01/2014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B073C4-F507-4B40-B8CE-148BDDD0D26B}" type="datetimeFigureOut">
              <a:rPr lang="en-US" smtClean="0"/>
              <a:t>8/01/2014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B34B07-2E6E-4556-A737-B5ED27C6671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B073C4-F507-4B40-B8CE-148BDDD0D26B}" type="datetimeFigureOut">
              <a:rPr lang="en-US" smtClean="0"/>
              <a:t>8/01/2014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34B07-2E6E-4556-A737-B5ED27C6671D}"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58B073C4-F507-4B40-B8CE-148BDDD0D26B}" type="datetimeFigureOut">
              <a:rPr lang="en-US" smtClean="0"/>
              <a:t>8/01/2014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34B07-2E6E-4556-A737-B5ED27C6671D}"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66800"/>
            <a:ext cx="8229600" cy="5059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58B073C4-F507-4B40-B8CE-148BDDD0D26B}" type="datetimeFigureOut">
              <a:rPr lang="en-US" smtClean="0"/>
              <a:t>8/01/2014</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23B34B07-2E6E-4556-A737-B5ED27C6671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B073C4-F507-4B40-B8CE-148BDDD0D26B}" type="datetimeFigureOut">
              <a:rPr lang="en-US" smtClean="0"/>
              <a:t>8/01/2014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34B07-2E6E-4556-A737-B5ED27C6671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gif"/><Relationship Id="rId7" Type="http://schemas.openxmlformats.org/officeDocument/2006/relationships/image" Target="../media/image31.gif"/><Relationship Id="rId8" Type="http://schemas.openxmlformats.org/officeDocument/2006/relationships/image" Target="../media/image32.jpeg"/><Relationship Id="rId9" Type="http://schemas.openxmlformats.org/officeDocument/2006/relationships/image" Target="../media/image33.gif"/><Relationship Id="rId10"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FLPantherCampaign" TargetMode="External"/><Relationship Id="rId4" Type="http://schemas.openxmlformats.org/officeDocument/2006/relationships/hyperlink" Target="http://www.twitter.com/Save_FLPanthers" TargetMode="External"/><Relationship Id="rId1" Type="http://schemas.openxmlformats.org/officeDocument/2006/relationships/slideLayout" Target="../slideLayouts/slideLayout2.xml"/><Relationship Id="rId2" Type="http://schemas.openxmlformats.org/officeDocument/2006/relationships/hyperlink" Target="http://florida.sierraclub.org/pantherhab1.asp"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 Id="rId3"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Panther reception.jpg"/>
          <p:cNvPicPr>
            <a:picLocks noGrp="1" noChangeAspect="1"/>
          </p:cNvPicPr>
          <p:nvPr>
            <p:ph idx="1"/>
          </p:nvPr>
        </p:nvPicPr>
        <p:blipFill>
          <a:blip r:embed="rId2">
            <a:extLst>
              <a:ext uri="{28A0092B-C50C-407E-A947-70E740481C1C}">
                <a14:useLocalDpi xmlns:a14="http://schemas.microsoft.com/office/drawing/2010/main" val="0"/>
              </a:ext>
            </a:extLst>
          </a:blip>
          <a:srcRect t="518" b="518"/>
          <a:stretch>
            <a:fillRect/>
          </a:stretch>
        </p:blipFill>
        <p:spPr/>
      </p:pic>
    </p:spTree>
    <p:extLst>
      <p:ext uri="{BB962C8B-B14F-4D97-AF65-F5344CB8AC3E}">
        <p14:creationId xmlns:p14="http://schemas.microsoft.com/office/powerpoint/2010/main" val="37213435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Mountain Lion vs. Florida Panther </a:t>
            </a:r>
            <a:endParaRPr lang="en-US" u="sng" dirty="0">
              <a:latin typeface="Book Antiqua" pitchFamily="18" charset="0"/>
            </a:endParaRPr>
          </a:p>
        </p:txBody>
      </p:sp>
      <p:sp>
        <p:nvSpPr>
          <p:cNvPr id="3" name="Content Placeholder 2"/>
          <p:cNvSpPr>
            <a:spLocks noGrp="1"/>
          </p:cNvSpPr>
          <p:nvPr>
            <p:ph idx="1"/>
          </p:nvPr>
        </p:nvSpPr>
        <p:spPr>
          <a:xfrm>
            <a:off x="2700057" y="5943600"/>
            <a:ext cx="3733800" cy="811212"/>
          </a:xfrm>
        </p:spPr>
        <p:txBody>
          <a:bodyPr>
            <a:normAutofit fontScale="85000" lnSpcReduction="10000"/>
          </a:bodyPr>
          <a:lstStyle/>
          <a:p>
            <a:pPr marL="0" indent="0" algn="ctr">
              <a:buNone/>
            </a:pPr>
            <a:r>
              <a:rPr lang="en-US" dirty="0" smtClean="0">
                <a:latin typeface="Georgia" pitchFamily="18" charset="0"/>
                <a:cs typeface="Arial" pitchFamily="34" charset="0"/>
              </a:rPr>
              <a:t>And what about Texas cougars?</a:t>
            </a:r>
          </a:p>
          <a:p>
            <a:pPr marL="0" indent="0" algn="ctr">
              <a:buNone/>
            </a:pPr>
            <a:r>
              <a:rPr lang="en-US" dirty="0" smtClean="0">
                <a:latin typeface="Georgia" pitchFamily="18" charset="0"/>
                <a:cs typeface="Arial" pitchFamily="34" charset="0"/>
              </a:rPr>
              <a:t>1995-2003</a:t>
            </a:r>
            <a:endParaRPr lang="en-US" dirty="0">
              <a:latin typeface="Georgia" pitchFamily="18" charset="0"/>
              <a:cs typeface="Arial" pitchFamily="34" charset="0"/>
            </a:endParaRPr>
          </a:p>
        </p:txBody>
      </p:sp>
      <p:pic>
        <p:nvPicPr>
          <p:cNvPr id="3076" name="Picture 4" descr="http://cdn1.arkive.org/media/7E/7E5AF232-C53D-4807-8448-59B5C91CFE9B/Presentation.Large/Puma-on-r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599"/>
            <a:ext cx="3286125" cy="4953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dn1.arkive.org/media/31/31B7EB6C-D2BD-4649-A883-D89F22ABBAEC/Presentation.Large/Florida-panther-res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90600"/>
            <a:ext cx="3257550"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4278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creen Shot 2013-07-11 at 11.39.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52400"/>
            <a:ext cx="6934200" cy="6601445"/>
          </a:xfrm>
          <a:prstGeom prst="rect">
            <a:avLst/>
          </a:prstGeom>
        </p:spPr>
      </p:pic>
    </p:spTree>
    <p:extLst>
      <p:ext uri="{BB962C8B-B14F-4D97-AF65-F5344CB8AC3E}">
        <p14:creationId xmlns:p14="http://schemas.microsoft.com/office/powerpoint/2010/main" val="75965093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Florida Panther Organizations</a:t>
            </a:r>
            <a:endParaRPr lang="en-US" u="sng" dirty="0">
              <a:latin typeface="Book Antiqua" pitchFamily="18" charset="0"/>
            </a:endParaRPr>
          </a:p>
        </p:txBody>
      </p:sp>
      <p:sp>
        <p:nvSpPr>
          <p:cNvPr id="3" name="Content Placeholder 2"/>
          <p:cNvSpPr>
            <a:spLocks noGrp="1"/>
          </p:cNvSpPr>
          <p:nvPr>
            <p:ph idx="1"/>
          </p:nvPr>
        </p:nvSpPr>
        <p:spPr>
          <a:xfrm>
            <a:off x="457200" y="1066800"/>
            <a:ext cx="8229600" cy="4571999"/>
          </a:xfrm>
        </p:spPr>
        <p:txBody>
          <a:bodyPr>
            <a:normAutofit lnSpcReduction="10000"/>
          </a:bodyPr>
          <a:lstStyle/>
          <a:p>
            <a:r>
              <a:rPr lang="en-US" dirty="0" smtClean="0">
                <a:latin typeface="Georgia" pitchFamily="18" charset="0"/>
                <a:ea typeface="Verdana" pitchFamily="34" charset="0"/>
                <a:cs typeface="Verdana" pitchFamily="34" charset="0"/>
              </a:rPr>
              <a:t>Sierra Club</a:t>
            </a:r>
          </a:p>
          <a:p>
            <a:r>
              <a:rPr lang="en-US" dirty="0" smtClean="0">
                <a:latin typeface="Georgia" pitchFamily="18" charset="0"/>
                <a:ea typeface="Verdana" pitchFamily="34" charset="0"/>
                <a:cs typeface="Verdana" pitchFamily="34" charset="0"/>
              </a:rPr>
              <a:t>The Conservancy of Southwest Florida </a:t>
            </a:r>
          </a:p>
          <a:p>
            <a:r>
              <a:rPr lang="en-US" dirty="0" smtClean="0">
                <a:latin typeface="Georgia" pitchFamily="18" charset="0"/>
                <a:ea typeface="Verdana" pitchFamily="34" charset="0"/>
                <a:cs typeface="Verdana" pitchFamily="34" charset="0"/>
              </a:rPr>
              <a:t>Defenders of Wildlife</a:t>
            </a:r>
          </a:p>
          <a:p>
            <a:r>
              <a:rPr lang="en-US" dirty="0" smtClean="0">
                <a:latin typeface="Georgia" pitchFamily="18" charset="0"/>
                <a:ea typeface="Verdana" pitchFamily="34" charset="0"/>
                <a:cs typeface="Verdana" pitchFamily="34" charset="0"/>
              </a:rPr>
              <a:t>Audubon Florida </a:t>
            </a:r>
          </a:p>
          <a:p>
            <a:r>
              <a:rPr lang="en-US" dirty="0" smtClean="0">
                <a:latin typeface="Georgia" pitchFamily="18" charset="0"/>
                <a:ea typeface="Verdana" pitchFamily="34" charset="0"/>
                <a:cs typeface="Verdana" pitchFamily="34" charset="0"/>
              </a:rPr>
              <a:t>Florida Panther Society, Inc.</a:t>
            </a:r>
          </a:p>
          <a:p>
            <a:r>
              <a:rPr lang="en-US" dirty="0" smtClean="0">
                <a:latin typeface="Georgia" pitchFamily="18" charset="0"/>
                <a:ea typeface="Verdana" pitchFamily="34" charset="0"/>
                <a:cs typeface="Verdana" pitchFamily="34" charset="0"/>
              </a:rPr>
              <a:t>Friends of the Florida panther Refuge</a:t>
            </a:r>
          </a:p>
          <a:p>
            <a:r>
              <a:rPr lang="en-US" dirty="0" smtClean="0">
                <a:latin typeface="Georgia" pitchFamily="18" charset="0"/>
                <a:ea typeface="Verdana" pitchFamily="34" charset="0"/>
                <a:cs typeface="Verdana" pitchFamily="34" charset="0"/>
              </a:rPr>
              <a:t>Panther Net (FWCC)</a:t>
            </a:r>
          </a:p>
          <a:p>
            <a:r>
              <a:rPr lang="en-US" dirty="0" smtClean="0">
                <a:latin typeface="Georgia" pitchFamily="18" charset="0"/>
                <a:ea typeface="Verdana" pitchFamily="34" charset="0"/>
                <a:cs typeface="Verdana" pitchFamily="34" charset="0"/>
              </a:rPr>
              <a:t>Florida Panther Protection Program</a:t>
            </a:r>
          </a:p>
          <a:p>
            <a:r>
              <a:rPr lang="en-US" dirty="0" smtClean="0">
                <a:latin typeface="Georgia" pitchFamily="18" charset="0"/>
                <a:ea typeface="Verdana" pitchFamily="34" charset="0"/>
                <a:cs typeface="Verdana" pitchFamily="34" charset="0"/>
              </a:rPr>
              <a:t>South Florida Wildlands Association</a:t>
            </a:r>
          </a:p>
          <a:p>
            <a:r>
              <a:rPr lang="en-US" dirty="0" smtClean="0">
                <a:latin typeface="Georgia" pitchFamily="18" charset="0"/>
                <a:ea typeface="Verdana" pitchFamily="34" charset="0"/>
                <a:cs typeface="Verdana" pitchFamily="34" charset="0"/>
              </a:rPr>
              <a:t>Wildlife Foundation of Florida </a:t>
            </a:r>
          </a:p>
          <a:p>
            <a:r>
              <a:rPr lang="en-US" dirty="0" smtClean="0">
                <a:latin typeface="Georgia" pitchFamily="18" charset="0"/>
                <a:ea typeface="Verdana" pitchFamily="34" charset="0"/>
                <a:cs typeface="Verdana" pitchFamily="34" charset="0"/>
              </a:rPr>
              <a:t>Florida Wildlife Federation</a:t>
            </a:r>
          </a:p>
          <a:p>
            <a:endParaRPr lang="en-US" dirty="0" smtClean="0"/>
          </a:p>
          <a:p>
            <a:endParaRPr lang="en-US" dirty="0"/>
          </a:p>
        </p:txBody>
      </p:sp>
      <p:pic>
        <p:nvPicPr>
          <p:cNvPr id="7170" name="Picture 2" descr="http://www.livingcolor.com/wp-content/uploads/2010/02/COSWF-LOGO_Vertical_X.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152400"/>
            <a:ext cx="1524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organicbouquet.com/common/static/images/Defenders-Wildlife-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485900"/>
            <a:ext cx="1524000" cy="128778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ndianriverlagoonandswamplandboattours.com/images/Audubon-Florid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3255" y="2765421"/>
            <a:ext cx="1714500" cy="83861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www.floridapantherprotection.com/images/poster_3.jpg"/>
          <p:cNvPicPr>
            <a:picLocks noChangeAspect="1" noChangeArrowheads="1"/>
          </p:cNvPicPr>
          <p:nvPr/>
        </p:nvPicPr>
        <p:blipFill rotWithShape="1">
          <a:blip r:embed="rId5">
            <a:extLst>
              <a:ext uri="{28A0092B-C50C-407E-A947-70E740481C1C}">
                <a14:useLocalDpi xmlns:a14="http://schemas.microsoft.com/office/drawing/2010/main" val="0"/>
              </a:ext>
            </a:extLst>
          </a:blip>
          <a:srcRect r="71181"/>
          <a:stretch/>
        </p:blipFill>
        <p:spPr bwMode="auto">
          <a:xfrm>
            <a:off x="6118290" y="5311588"/>
            <a:ext cx="1633473" cy="1546412"/>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www.rockyscampground.com/images/fwcc.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3295" y="5334000"/>
            <a:ext cx="1344773" cy="151951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ttp://www.volunteer.gov/gov/images/pFW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295" y="5481917"/>
            <a:ext cx="1143000" cy="1371601"/>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http://www.panthersociety.org/newlogo0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3139" y="4428778"/>
            <a:ext cx="1224616" cy="2424740"/>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http://www.floridapanther.org/images/log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4515" y="5901018"/>
            <a:ext cx="3533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http://www.evergladesfoundation.org/wp-content/uploads/2012/06/08-FWF-Logo-with-nameProcess-180x9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3255" y="3604036"/>
            <a:ext cx="1714500" cy="86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8677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Florida Panther Programs</a:t>
            </a:r>
            <a:endParaRPr lang="en-US" u="sng" dirty="0">
              <a:latin typeface="Book Antiqua" pitchFamily="18" charset="0"/>
            </a:endParaRPr>
          </a:p>
        </p:txBody>
      </p:sp>
      <p:sp>
        <p:nvSpPr>
          <p:cNvPr id="3" name="Content Placeholder 2"/>
          <p:cNvSpPr>
            <a:spLocks noGrp="1"/>
          </p:cNvSpPr>
          <p:nvPr>
            <p:ph idx="1"/>
          </p:nvPr>
        </p:nvSpPr>
        <p:spPr/>
        <p:txBody>
          <a:bodyPr/>
          <a:lstStyle/>
          <a:p>
            <a:r>
              <a:rPr lang="en-US" dirty="0" smtClean="0">
                <a:latin typeface="Georgia" pitchFamily="18" charset="0"/>
              </a:rPr>
              <a:t>Cattle Compensation Program</a:t>
            </a:r>
          </a:p>
          <a:p>
            <a:r>
              <a:rPr lang="en-US" dirty="0" smtClean="0">
                <a:latin typeface="Georgia" pitchFamily="18" charset="0"/>
              </a:rPr>
              <a:t>Cooperative Conservation Blueprint</a:t>
            </a:r>
          </a:p>
          <a:p>
            <a:r>
              <a:rPr lang="en-US" dirty="0" smtClean="0">
                <a:latin typeface="Georgia" pitchFamily="18" charset="0"/>
              </a:rPr>
              <a:t>Eastern Collier Multi-Species Habitat Conservation Plan (HCP)</a:t>
            </a:r>
          </a:p>
          <a:p>
            <a:r>
              <a:rPr lang="en-US" dirty="0" smtClean="0">
                <a:latin typeface="Georgia" pitchFamily="18" charset="0"/>
              </a:rPr>
              <a:t>Rural Land Stewardship Area program </a:t>
            </a:r>
          </a:p>
          <a:p>
            <a:r>
              <a:rPr lang="en-US" dirty="0" smtClean="0">
                <a:latin typeface="Georgia" pitchFamily="18" charset="0"/>
              </a:rPr>
              <a:t>Florida Wildlife Corridor Expedition</a:t>
            </a:r>
          </a:p>
          <a:p>
            <a:r>
              <a:rPr lang="en-US" dirty="0" smtClean="0">
                <a:latin typeface="Georgia" pitchFamily="18" charset="0"/>
              </a:rPr>
              <a:t>Panther Posse (FGCU)</a:t>
            </a:r>
          </a:p>
          <a:p>
            <a:r>
              <a:rPr lang="en-US" dirty="0" smtClean="0">
                <a:latin typeface="Georgia" pitchFamily="18" charset="0"/>
              </a:rPr>
              <a:t>Florida Water and Land Legacy</a:t>
            </a:r>
          </a:p>
          <a:p>
            <a:endParaRPr lang="en-US" dirty="0"/>
          </a:p>
        </p:txBody>
      </p:sp>
      <p:pic>
        <p:nvPicPr>
          <p:cNvPr id="8194" name="Picture 2" descr="http://cougarrewilding.org/CougarNews/wp-content/uploads/2011/06/photo2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7364" y="4583887"/>
            <a:ext cx="3021681" cy="22606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i.huffpost.com/gen/480577/thumbs/o-FLORIDA-WILDLIFE-CORRIDOR-MAP-570.jp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044" y="2734236"/>
            <a:ext cx="3094955" cy="411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9041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715962"/>
          </a:xfrm>
        </p:spPr>
        <p:txBody>
          <a:bodyPr>
            <a:noAutofit/>
          </a:bodyPr>
          <a:lstStyle/>
          <a:p>
            <a:r>
              <a:rPr lang="en-US" u="sng" dirty="0" smtClean="0">
                <a:latin typeface="Book Antiqua" pitchFamily="18" charset="0"/>
              </a:rPr>
              <a:t>What has Sierra Club done in the past?</a:t>
            </a:r>
            <a:endParaRPr lang="en-US" u="sng" dirty="0">
              <a:latin typeface="Book Antiqua" pitchFamily="18" charset="0"/>
            </a:endParaRPr>
          </a:p>
        </p:txBody>
      </p:sp>
      <p:sp>
        <p:nvSpPr>
          <p:cNvPr id="3" name="Content Placeholder 2"/>
          <p:cNvSpPr>
            <a:spLocks noGrp="1"/>
          </p:cNvSpPr>
          <p:nvPr>
            <p:ph idx="1"/>
          </p:nvPr>
        </p:nvSpPr>
        <p:spPr>
          <a:xfrm>
            <a:off x="457200" y="1066800"/>
            <a:ext cx="3962400" cy="5059363"/>
          </a:xfrm>
        </p:spPr>
        <p:txBody>
          <a:bodyPr>
            <a:normAutofit/>
          </a:bodyPr>
          <a:lstStyle/>
          <a:p>
            <a:r>
              <a:rPr lang="en-US" dirty="0" smtClean="0">
                <a:latin typeface="Georgia" pitchFamily="18" charset="0"/>
                <a:cs typeface="Arial" pitchFamily="34" charset="0"/>
              </a:rPr>
              <a:t>Petition to list Critical Habitat Designation</a:t>
            </a:r>
          </a:p>
          <a:p>
            <a:pPr lvl="1"/>
            <a:r>
              <a:rPr lang="en-US" sz="2200" dirty="0" smtClean="0">
                <a:latin typeface="Georgia" pitchFamily="18" charset="0"/>
                <a:cs typeface="Arial" pitchFamily="34" charset="0"/>
              </a:rPr>
              <a:t>Sued FWS in 2010</a:t>
            </a:r>
          </a:p>
          <a:p>
            <a:pPr lvl="1"/>
            <a:r>
              <a:rPr lang="en-US" sz="2200" dirty="0" smtClean="0">
                <a:latin typeface="Georgia" pitchFamily="18" charset="0"/>
                <a:cs typeface="Arial" pitchFamily="34" charset="0"/>
              </a:rPr>
              <a:t>Designation denied in 2012</a:t>
            </a:r>
          </a:p>
          <a:p>
            <a:r>
              <a:rPr lang="en-US" dirty="0" smtClean="0">
                <a:latin typeface="Georgia" pitchFamily="18" charset="0"/>
                <a:cs typeface="Arial" pitchFamily="34" charset="0"/>
              </a:rPr>
              <a:t>Litigation</a:t>
            </a:r>
          </a:p>
          <a:p>
            <a:pPr lvl="1"/>
            <a:r>
              <a:rPr lang="en-US" sz="2200" dirty="0" smtClean="0">
                <a:latin typeface="Georgia" pitchFamily="18" charset="0"/>
                <a:cs typeface="Arial" pitchFamily="34" charset="0"/>
              </a:rPr>
              <a:t>Bear Island: Won!</a:t>
            </a:r>
          </a:p>
          <a:p>
            <a:pPr lvl="1"/>
            <a:r>
              <a:rPr lang="en-US" sz="2200" dirty="0" smtClean="0">
                <a:latin typeface="Georgia" pitchFamily="18" charset="0"/>
                <a:cs typeface="Arial" pitchFamily="34" charset="0"/>
              </a:rPr>
              <a:t>Big Cypress Addition Lands: Won!</a:t>
            </a:r>
          </a:p>
          <a:p>
            <a:pPr lvl="1"/>
            <a:r>
              <a:rPr lang="en-US" sz="2200" dirty="0" smtClean="0">
                <a:latin typeface="Georgia" pitchFamily="18" charset="0"/>
                <a:cs typeface="Arial" pitchFamily="34" charset="0"/>
              </a:rPr>
              <a:t>Babcock Ranch Settlement Agreement: Won!</a:t>
            </a:r>
          </a:p>
        </p:txBody>
      </p:sp>
      <p:pic>
        <p:nvPicPr>
          <p:cNvPr id="4" name="Picture 3"/>
          <p:cNvPicPr/>
          <p:nvPr/>
        </p:nvPicPr>
        <p:blipFill rotWithShape="1">
          <a:blip r:embed="rId2"/>
          <a:srcRect l="17308" t="8975" r="18749" b="4359"/>
          <a:stretch/>
        </p:blipFill>
        <p:spPr bwMode="auto">
          <a:xfrm>
            <a:off x="4419599" y="1524000"/>
            <a:ext cx="4562475" cy="4191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44493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a:cs typeface="Book Antiqua"/>
              </a:rPr>
              <a:t>What is Critical Habitat?</a:t>
            </a:r>
            <a:endParaRPr lang="en-US" u="sng" dirty="0">
              <a:latin typeface="Book Antiqua"/>
              <a:cs typeface="Book Antiqua"/>
            </a:endParaRPr>
          </a:p>
        </p:txBody>
      </p:sp>
      <p:sp>
        <p:nvSpPr>
          <p:cNvPr id="3" name="Content Placeholder 2"/>
          <p:cNvSpPr>
            <a:spLocks noGrp="1"/>
          </p:cNvSpPr>
          <p:nvPr>
            <p:ph idx="1"/>
          </p:nvPr>
        </p:nvSpPr>
        <p:spPr/>
        <p:txBody>
          <a:bodyPr/>
          <a:lstStyle/>
          <a:p>
            <a:r>
              <a:rPr lang="en-US" dirty="0" smtClean="0">
                <a:latin typeface="Georgia"/>
                <a:cs typeface="Georgia"/>
              </a:rPr>
              <a:t>The legal definition</a:t>
            </a:r>
          </a:p>
          <a:p>
            <a:pPr lvl="1"/>
            <a:r>
              <a:rPr lang="en-US" sz="2200" dirty="0" smtClean="0">
                <a:latin typeface="Georgia"/>
                <a:cs typeface="Georgia"/>
              </a:rPr>
              <a:t>“A specific geographic area that contains features essential for the conservation of a threatened or endangered species and that may require special management and protection. Critical habitat may include an area that is not currently occupied by the species but that will be needed for its recovery.” – Fish and Wildlife Service </a:t>
            </a:r>
          </a:p>
          <a:p>
            <a:r>
              <a:rPr lang="en-US" dirty="0" smtClean="0">
                <a:latin typeface="Georgia"/>
                <a:cs typeface="Georgia"/>
              </a:rPr>
              <a:t>How it impacts panther conservation</a:t>
            </a:r>
          </a:p>
          <a:p>
            <a:pPr lvl="1"/>
            <a:r>
              <a:rPr lang="en-US" sz="2200" dirty="0" smtClean="0">
                <a:latin typeface="Georgia"/>
                <a:cs typeface="Georgia"/>
              </a:rPr>
              <a:t>Would require the consideration of cumulative effects from proposed projects</a:t>
            </a:r>
          </a:p>
          <a:p>
            <a:r>
              <a:rPr lang="en-US" dirty="0" smtClean="0">
                <a:latin typeface="Georgia"/>
                <a:cs typeface="Georgia"/>
              </a:rPr>
              <a:t>Loop-holes in the ESA</a:t>
            </a:r>
          </a:p>
          <a:p>
            <a:pPr lvl="1"/>
            <a:r>
              <a:rPr lang="en-US" sz="2200" dirty="0" smtClean="0">
                <a:latin typeface="Georgia"/>
                <a:cs typeface="Georgia"/>
              </a:rPr>
              <a:t>Panther listed in 1967</a:t>
            </a:r>
          </a:p>
          <a:p>
            <a:pPr lvl="1"/>
            <a:r>
              <a:rPr lang="en-US" sz="2200" dirty="0" smtClean="0">
                <a:latin typeface="Georgia"/>
                <a:cs typeface="Georgia"/>
              </a:rPr>
              <a:t>ESA created in 1973</a:t>
            </a:r>
            <a:endParaRPr lang="en-US" sz="2200" dirty="0">
              <a:latin typeface="Georgia"/>
              <a:cs typeface="Georgia"/>
            </a:endParaRPr>
          </a:p>
        </p:txBody>
      </p:sp>
    </p:spTree>
    <p:extLst>
      <p:ext uri="{BB962C8B-B14F-4D97-AF65-F5344CB8AC3E}">
        <p14:creationId xmlns:p14="http://schemas.microsoft.com/office/powerpoint/2010/main" val="36367649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dirty="0"/>
          </a:p>
        </p:txBody>
      </p:sp>
      <p:pic>
        <p:nvPicPr>
          <p:cNvPr id="8" name="Picture 7" descr="Screen Shot 2014-01-07 at 3.44.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4648200"/>
          </a:xfrm>
          <a:prstGeom prst="rect">
            <a:avLst/>
          </a:prstGeom>
        </p:spPr>
      </p:pic>
    </p:spTree>
    <p:extLst>
      <p:ext uri="{BB962C8B-B14F-4D97-AF65-F5344CB8AC3E}">
        <p14:creationId xmlns:p14="http://schemas.microsoft.com/office/powerpoint/2010/main" val="15479739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Protect Imperiled Lands</a:t>
            </a:r>
            <a:endParaRPr lang="en-US" u="sng" dirty="0">
              <a:latin typeface="Book Antiqua" pitchFamily="18" charset="0"/>
            </a:endParaRPr>
          </a:p>
        </p:txBody>
      </p:sp>
      <p:sp>
        <p:nvSpPr>
          <p:cNvPr id="3" name="Content Placeholder 2"/>
          <p:cNvSpPr>
            <a:spLocks noGrp="1"/>
          </p:cNvSpPr>
          <p:nvPr>
            <p:ph idx="1"/>
          </p:nvPr>
        </p:nvSpPr>
        <p:spPr>
          <a:xfrm>
            <a:off x="4643692" y="1447800"/>
            <a:ext cx="4271708" cy="5257800"/>
          </a:xfrm>
        </p:spPr>
        <p:txBody>
          <a:bodyPr>
            <a:normAutofit/>
          </a:bodyPr>
          <a:lstStyle/>
          <a:p>
            <a:r>
              <a:rPr lang="en-US" dirty="0" smtClean="0">
                <a:latin typeface="Georgia" pitchFamily="18" charset="0"/>
              </a:rPr>
              <a:t>Primary Habitat Zone</a:t>
            </a:r>
          </a:p>
          <a:p>
            <a:r>
              <a:rPr lang="en-US" dirty="0" smtClean="0">
                <a:latin typeface="Georgia" pitchFamily="18" charset="0"/>
              </a:rPr>
              <a:t>Secondary Zone</a:t>
            </a:r>
          </a:p>
          <a:p>
            <a:r>
              <a:rPr lang="en-US" dirty="0" smtClean="0">
                <a:latin typeface="Georgia" pitchFamily="18" charset="0"/>
              </a:rPr>
              <a:t>Dispersal Zone</a:t>
            </a:r>
          </a:p>
        </p:txBody>
      </p:sp>
      <p:pic>
        <p:nvPicPr>
          <p:cNvPr id="7" name="Picture 2" descr="C:\Users\Alexis Meyer\Desktop\Maps\FLP CH 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2" y="990599"/>
            <a:ext cx="4385496" cy="570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22108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Land Acquisition</a:t>
            </a:r>
            <a:endParaRPr lang="en-US" u="sng" dirty="0">
              <a:latin typeface="Book Antiqua" pitchFamily="18" charset="0"/>
            </a:endParaRPr>
          </a:p>
        </p:txBody>
      </p:sp>
      <p:sp>
        <p:nvSpPr>
          <p:cNvPr id="3" name="Content Placeholder 2"/>
          <p:cNvSpPr>
            <a:spLocks noGrp="1"/>
          </p:cNvSpPr>
          <p:nvPr>
            <p:ph idx="1"/>
          </p:nvPr>
        </p:nvSpPr>
        <p:spPr>
          <a:xfrm>
            <a:off x="457200" y="1066800"/>
            <a:ext cx="4495800" cy="5059363"/>
          </a:xfrm>
        </p:spPr>
        <p:txBody>
          <a:bodyPr/>
          <a:lstStyle/>
          <a:p>
            <a:r>
              <a:rPr lang="en-US" dirty="0" smtClean="0">
                <a:latin typeface="Georgia" pitchFamily="18" charset="0"/>
              </a:rPr>
              <a:t>Florida Forever</a:t>
            </a:r>
          </a:p>
          <a:p>
            <a:r>
              <a:rPr lang="en-US" dirty="0" smtClean="0">
                <a:latin typeface="Georgia" pitchFamily="18" charset="0"/>
              </a:rPr>
              <a:t>Florida Water and Land Legacy</a:t>
            </a:r>
          </a:p>
          <a:p>
            <a:r>
              <a:rPr lang="en-US" dirty="0" smtClean="0">
                <a:latin typeface="Georgia" pitchFamily="18" charset="0"/>
              </a:rPr>
              <a:t>Everglades Headwaters National Wildlife Refuge</a:t>
            </a:r>
          </a:p>
          <a:p>
            <a:r>
              <a:rPr lang="en-US" dirty="0" smtClean="0">
                <a:latin typeface="Georgia" pitchFamily="18" charset="0"/>
              </a:rPr>
              <a:t>Florida Panther National Wildlife Refuge</a:t>
            </a:r>
          </a:p>
          <a:p>
            <a:r>
              <a:rPr lang="en-US" dirty="0" err="1" smtClean="0">
                <a:latin typeface="Georgia" pitchFamily="18" charset="0"/>
              </a:rPr>
              <a:t>Fisheating</a:t>
            </a:r>
            <a:r>
              <a:rPr lang="en-US" dirty="0" smtClean="0">
                <a:latin typeface="Georgia" pitchFamily="18" charset="0"/>
              </a:rPr>
              <a:t> Creek National Wildlife Refuge </a:t>
            </a:r>
          </a:p>
          <a:p>
            <a:endParaRPr lang="en-US" dirty="0"/>
          </a:p>
        </p:txBody>
      </p:sp>
      <p:pic>
        <p:nvPicPr>
          <p:cNvPr id="8" name="Content Placeholder 3" descr="Private Primary Remaining.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461191" y="838200"/>
            <a:ext cx="4535011" cy="5867400"/>
          </a:xfrm>
          <a:prstGeom prst="rect">
            <a:avLst/>
          </a:prstGeom>
        </p:spPr>
      </p:pic>
    </p:spTree>
    <p:extLst>
      <p:ext uri="{BB962C8B-B14F-4D97-AF65-F5344CB8AC3E}">
        <p14:creationId xmlns:p14="http://schemas.microsoft.com/office/powerpoint/2010/main" val="37147603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94861"/>
            <a:ext cx="8229600" cy="715962"/>
          </a:xfrm>
        </p:spPr>
        <p:txBody>
          <a:bodyPr/>
          <a:lstStyle/>
          <a:p>
            <a:r>
              <a:rPr lang="en-US" u="sng" dirty="0" smtClean="0">
                <a:latin typeface="Book Antiqua" pitchFamily="18" charset="0"/>
                <a:ea typeface="Verdana" pitchFamily="34" charset="0"/>
                <a:cs typeface="Arial" pitchFamily="34" charset="0"/>
              </a:rPr>
              <a:t>Prevent Harmful Development</a:t>
            </a:r>
            <a:endParaRPr lang="en-US" u="sng" dirty="0">
              <a:latin typeface="Book Antiqua" pitchFamily="18" charset="0"/>
              <a:ea typeface="Verdana" pitchFamily="34" charset="0"/>
              <a:cs typeface="Arial" pitchFamily="34" charset="0"/>
            </a:endParaRPr>
          </a:p>
        </p:txBody>
      </p:sp>
      <p:sp>
        <p:nvSpPr>
          <p:cNvPr id="3" name="Content Placeholder 2"/>
          <p:cNvSpPr>
            <a:spLocks noGrp="1"/>
          </p:cNvSpPr>
          <p:nvPr>
            <p:ph idx="1"/>
          </p:nvPr>
        </p:nvSpPr>
        <p:spPr>
          <a:xfrm>
            <a:off x="457200" y="1143000"/>
            <a:ext cx="8077200" cy="4983163"/>
          </a:xfrm>
        </p:spPr>
        <p:txBody>
          <a:bodyPr>
            <a:normAutofit/>
          </a:bodyPr>
          <a:lstStyle/>
          <a:p>
            <a:r>
              <a:rPr lang="en-US" dirty="0" smtClean="0">
                <a:latin typeface="Georgia" pitchFamily="18" charset="0"/>
              </a:rPr>
              <a:t>Prevent urban sprawl, unnecessary roads, mines, etc.</a:t>
            </a:r>
          </a:p>
          <a:p>
            <a:r>
              <a:rPr lang="en-US" dirty="0" smtClean="0">
                <a:latin typeface="Georgia" pitchFamily="18" charset="0"/>
              </a:rPr>
              <a:t>Many current land management plans do not reflect the impacts of the economic crises</a:t>
            </a:r>
          </a:p>
          <a:p>
            <a:r>
              <a:rPr lang="en-US" dirty="0" smtClean="0">
                <a:latin typeface="Georgia" pitchFamily="18" charset="0"/>
              </a:rPr>
              <a:t>Conservation easements will help prevent urban sprawl</a:t>
            </a:r>
          </a:p>
          <a:p>
            <a:r>
              <a:rPr lang="en-US" dirty="0" smtClean="0">
                <a:latin typeface="Georgia" pitchFamily="18" charset="0"/>
              </a:rPr>
              <a:t>More roads mean more panther deaths</a:t>
            </a:r>
          </a:p>
          <a:p>
            <a:endParaRPr lang="en-US" dirty="0" smtClean="0">
              <a:latin typeface="Georgia" pitchFamily="18" charset="0"/>
            </a:endParaRPr>
          </a:p>
          <a:p>
            <a:endParaRPr lang="en-US" sz="2800" dirty="0" smtClean="0">
              <a:latin typeface="Georgia" pitchFamily="18" charset="0"/>
            </a:endParaRPr>
          </a:p>
          <a:p>
            <a:pPr marL="0" indent="0">
              <a:buNone/>
            </a:pPr>
            <a:endParaRPr lang="en-US" sz="2800" dirty="0" smtClean="0"/>
          </a:p>
          <a:p>
            <a:endParaRPr lang="en-US" sz="2800" dirty="0" smtClean="0"/>
          </a:p>
          <a:p>
            <a:endParaRPr lang="en-US" dirty="0"/>
          </a:p>
        </p:txBody>
      </p:sp>
      <p:pic>
        <p:nvPicPr>
          <p:cNvPr id="6" name="Picture 4" descr="http://cdn2.arkive.org/media/BE/BEDA0927-250A-4572-8677-4F1DD3500CC9/Presentation.Large/Florida-panther-lying-next-to-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444019"/>
            <a:ext cx="4873625" cy="32615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3733800"/>
            <a:ext cx="3962400" cy="1508105"/>
          </a:xfrm>
          <a:prstGeom prst="rect">
            <a:avLst/>
          </a:prstGeom>
          <a:noFill/>
        </p:spPr>
        <p:txBody>
          <a:bodyPr wrap="square" rtlCol="0">
            <a:spAutoFit/>
          </a:bodyPr>
          <a:lstStyle/>
          <a:p>
            <a:r>
              <a:rPr lang="en-US" sz="2400" dirty="0" smtClean="0">
                <a:latin typeface="Georgia" pitchFamily="18" charset="0"/>
              </a:rPr>
              <a:t>How do we want Florida represented?</a:t>
            </a:r>
          </a:p>
          <a:p>
            <a:pPr marL="342900" indent="-342900">
              <a:buFont typeface="Arial" pitchFamily="34" charset="0"/>
              <a:buChar char="•"/>
            </a:pPr>
            <a:r>
              <a:rPr lang="en-US" sz="2200" dirty="0" smtClean="0">
                <a:latin typeface="Georgia" pitchFamily="18" charset="0"/>
              </a:rPr>
              <a:t>As a concrete wasteland or something still a little wild?</a:t>
            </a:r>
            <a:endParaRPr lang="en-US" sz="2200" dirty="0">
              <a:latin typeface="Georgia" pitchFamily="18" charset="0"/>
            </a:endParaRPr>
          </a:p>
        </p:txBody>
      </p:sp>
    </p:spTree>
    <p:extLst>
      <p:ext uri="{BB962C8B-B14F-4D97-AF65-F5344CB8AC3E}">
        <p14:creationId xmlns:p14="http://schemas.microsoft.com/office/powerpoint/2010/main" val="18984203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Education and Research</a:t>
            </a:r>
            <a:endParaRPr lang="en-US" u="sng" dirty="0">
              <a:latin typeface="Book Antiqua" pitchFamily="18" charset="0"/>
            </a:endParaRPr>
          </a:p>
        </p:txBody>
      </p:sp>
      <p:sp>
        <p:nvSpPr>
          <p:cNvPr id="3" name="Content Placeholder 2"/>
          <p:cNvSpPr>
            <a:spLocks noGrp="1"/>
          </p:cNvSpPr>
          <p:nvPr>
            <p:ph idx="1"/>
          </p:nvPr>
        </p:nvSpPr>
        <p:spPr>
          <a:xfrm>
            <a:off x="457200" y="914400"/>
            <a:ext cx="6172200" cy="3733800"/>
          </a:xfrm>
        </p:spPr>
        <p:txBody>
          <a:bodyPr>
            <a:normAutofit/>
          </a:bodyPr>
          <a:lstStyle/>
          <a:p>
            <a:r>
              <a:rPr lang="en-US" dirty="0" smtClean="0">
                <a:latin typeface="Georgia" pitchFamily="18" charset="0"/>
                <a:cs typeface="Arial" pitchFamily="34" charset="0"/>
              </a:rPr>
              <a:t>Bachelors in Psychology and Environmental Policy - USF</a:t>
            </a:r>
          </a:p>
          <a:p>
            <a:r>
              <a:rPr lang="en-US" dirty="0" smtClean="0">
                <a:latin typeface="Georgia" pitchFamily="18" charset="0"/>
                <a:cs typeface="Arial" pitchFamily="34" charset="0"/>
              </a:rPr>
              <a:t>Masters in Conservation Biology – UNSW</a:t>
            </a:r>
          </a:p>
          <a:p>
            <a:r>
              <a:rPr lang="en-US" dirty="0" smtClean="0">
                <a:latin typeface="Georgia" pitchFamily="18" charset="0"/>
                <a:cs typeface="Arial" pitchFamily="34" charset="0"/>
              </a:rPr>
              <a:t>Mountain Pygmy-Possums (</a:t>
            </a:r>
            <a:r>
              <a:rPr lang="en-US" i="1" dirty="0" err="1" smtClean="0">
                <a:latin typeface="Georgia" pitchFamily="18" charset="0"/>
                <a:cs typeface="Arial" pitchFamily="34" charset="0"/>
              </a:rPr>
              <a:t>Burramys</a:t>
            </a:r>
            <a:r>
              <a:rPr lang="en-US" i="1" dirty="0" smtClean="0">
                <a:latin typeface="Georgia" pitchFamily="18" charset="0"/>
                <a:cs typeface="Arial" pitchFamily="34" charset="0"/>
              </a:rPr>
              <a:t> </a:t>
            </a:r>
            <a:r>
              <a:rPr lang="en-US" i="1" dirty="0" err="1" smtClean="0">
                <a:latin typeface="Georgia" pitchFamily="18" charset="0"/>
                <a:cs typeface="Arial" pitchFamily="34" charset="0"/>
              </a:rPr>
              <a:t>parvus</a:t>
            </a:r>
            <a:r>
              <a:rPr lang="en-US" dirty="0" smtClean="0">
                <a:latin typeface="Georgia" pitchFamily="18" charset="0"/>
                <a:cs typeface="Arial" pitchFamily="34" charset="0"/>
              </a:rPr>
              <a:t>)</a:t>
            </a:r>
          </a:p>
          <a:p>
            <a:pPr lvl="1"/>
            <a:r>
              <a:rPr lang="en-US" dirty="0" smtClean="0">
                <a:latin typeface="Georgia" pitchFamily="18" charset="0"/>
                <a:cs typeface="Arial" pitchFamily="34" charset="0"/>
              </a:rPr>
              <a:t>Translocation of a critically endangered species using the fossil record</a:t>
            </a:r>
          </a:p>
          <a:p>
            <a:pPr lvl="1"/>
            <a:r>
              <a:rPr lang="en-US" dirty="0" smtClean="0">
                <a:latin typeface="Georgia" pitchFamily="18" charset="0"/>
                <a:cs typeface="Arial" pitchFamily="34" charset="0"/>
              </a:rPr>
              <a:t>National campaign – featured in </a:t>
            </a:r>
            <a:r>
              <a:rPr lang="en-US" i="1" dirty="0" smtClean="0">
                <a:latin typeface="Georgia" pitchFamily="18" charset="0"/>
                <a:cs typeface="Arial" pitchFamily="34" charset="0"/>
              </a:rPr>
              <a:t>Australian Geographic</a:t>
            </a:r>
          </a:p>
        </p:txBody>
      </p:sp>
      <p:pic>
        <p:nvPicPr>
          <p:cNvPr id="6" name="Picture 5" descr="IMG_199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470400"/>
            <a:ext cx="3581400" cy="2387600"/>
          </a:xfrm>
          <a:prstGeom prst="rect">
            <a:avLst/>
          </a:prstGeom>
        </p:spPr>
      </p:pic>
      <p:pic>
        <p:nvPicPr>
          <p:cNvPr id="8" name="Picture 7" descr="Baby Bp !.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685800"/>
            <a:ext cx="2514600" cy="3771901"/>
          </a:xfrm>
          <a:prstGeom prst="rect">
            <a:avLst/>
          </a:prstGeom>
        </p:spPr>
      </p:pic>
      <p:pic>
        <p:nvPicPr>
          <p:cNvPr id="4" name="Picture 3" descr="P105084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57701"/>
            <a:ext cx="3352800" cy="2514600"/>
          </a:xfrm>
          <a:prstGeom prst="rect">
            <a:avLst/>
          </a:prstGeom>
        </p:spPr>
      </p:pic>
      <p:pic>
        <p:nvPicPr>
          <p:cNvPr id="5" name="Picture 4" descr="IMG_279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00" y="4343400"/>
            <a:ext cx="3771900" cy="2514600"/>
          </a:xfrm>
          <a:prstGeom prst="rect">
            <a:avLst/>
          </a:prstGeom>
        </p:spPr>
      </p:pic>
    </p:spTree>
    <p:extLst>
      <p:ext uri="{BB962C8B-B14F-4D97-AF65-F5344CB8AC3E}">
        <p14:creationId xmlns:p14="http://schemas.microsoft.com/office/powerpoint/2010/main" val="20964134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Educate</a:t>
            </a:r>
            <a:endParaRPr lang="en-US" u="sng" dirty="0">
              <a:latin typeface="Book Antiqua" pitchFamily="18" charset="0"/>
            </a:endParaRPr>
          </a:p>
        </p:txBody>
      </p:sp>
      <p:sp>
        <p:nvSpPr>
          <p:cNvPr id="3" name="Content Placeholder 2"/>
          <p:cNvSpPr>
            <a:spLocks noGrp="1"/>
          </p:cNvSpPr>
          <p:nvPr>
            <p:ph idx="1"/>
          </p:nvPr>
        </p:nvSpPr>
        <p:spPr>
          <a:xfrm>
            <a:off x="457201" y="1066800"/>
            <a:ext cx="3962399" cy="5562600"/>
          </a:xfrm>
        </p:spPr>
        <p:txBody>
          <a:bodyPr>
            <a:normAutofit/>
          </a:bodyPr>
          <a:lstStyle/>
          <a:p>
            <a:r>
              <a:rPr lang="en-US" dirty="0" smtClean="0">
                <a:latin typeface="Georgia" pitchFamily="18" charset="0"/>
              </a:rPr>
              <a:t>Build working relationships with agricultural  and rural land owners</a:t>
            </a:r>
          </a:p>
          <a:p>
            <a:r>
              <a:rPr lang="en-US" dirty="0" smtClean="0">
                <a:latin typeface="Georgia" pitchFamily="18" charset="0"/>
              </a:rPr>
              <a:t>Work with students, from elementary to university</a:t>
            </a:r>
          </a:p>
          <a:p>
            <a:r>
              <a:rPr lang="en-US" dirty="0" smtClean="0">
                <a:latin typeface="Georgia" pitchFamily="18" charset="0"/>
              </a:rPr>
              <a:t>Presentations to raise panther awareness</a:t>
            </a:r>
          </a:p>
          <a:p>
            <a:r>
              <a:rPr lang="en-US" dirty="0" smtClean="0">
                <a:latin typeface="Georgia" pitchFamily="18" charset="0"/>
              </a:rPr>
              <a:t>Create a grassroots network impacting the future of Florida’s land use issues</a:t>
            </a:r>
          </a:p>
          <a:p>
            <a:endParaRPr lang="en-US" dirty="0" smtClean="0">
              <a:latin typeface="Georgia" pitchFamily="18" charset="0"/>
            </a:endParaRPr>
          </a:p>
        </p:txBody>
      </p:sp>
      <p:pic>
        <p:nvPicPr>
          <p:cNvPr id="5126" name="Picture 6" descr="http://2.bp.blogspot.com/-t0kNMvWpGsY/TqXraHDc7EI/AAAAAAAAApc/mdtgOYyYJqU/s1600/Florida.Panther.Festiva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8179" y="346125"/>
            <a:ext cx="5233276" cy="53591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nwf.org/~/media/Content/National%20Wildlife%20Magazine%20Layouts/2007/FloridaPanthersAM07-1.ashx?w=534&amp;h=350&amp;a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627" y="1075309"/>
            <a:ext cx="4635846" cy="3038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498284" y="4082408"/>
            <a:ext cx="685800" cy="307777"/>
          </a:xfrm>
          <a:prstGeom prst="rect">
            <a:avLst/>
          </a:prstGeom>
          <a:noFill/>
        </p:spPr>
        <p:txBody>
          <a:bodyPr wrap="square" rtlCol="0">
            <a:spAutoFit/>
          </a:bodyPr>
          <a:lstStyle/>
          <a:p>
            <a:r>
              <a:rPr lang="en-US" sz="1400" dirty="0" smtClean="0"/>
              <a:t>NWF</a:t>
            </a:r>
            <a:endParaRPr lang="en-US" sz="1400" dirty="0"/>
          </a:p>
        </p:txBody>
      </p:sp>
      <p:sp>
        <p:nvSpPr>
          <p:cNvPr id="7" name="AutoShape 6" descr="data:image/jpeg;base64,/9j/4AAQSkZJRgABAQAAAQABAAD/2wCEAAkGBhQSEBUUEhQVFRQWFRkUFRYUFxUYFhUVFRYYFxUUGRgXHCYeFxsjGhcUIDsgIycpLCwsFx4xNTAqNSYrLCkBCQoKDgwNDw8PFCkYFBgpKSkpKSkpKSkpKSkpKSkpKSkpKSkpKSkpKSkpKSkpKSkpKSkpKSkpKSkpKSkpKSkpKf/AABEIALcBEwMBIgACEQEDEQH/xAAcAAEAAQUBAQAAAAAAAAAAAAAABwECBQYIBAP/xABJEAACAQMCBAQDBQMJBAkFAAABAgMABBESIQUGBzETQVFhInGBFDJCkaEII1IVJDNTYnKCkrGDk8HCFhc0Q1Sy0dLwJUSUoqP/xAAVAQEBAAAAAAAAAAAAAAAAAAAAAf/EABYRAQEBAAAAAAAAAAAAAAAAAAARAf/aAAwDAQACEQMRAD8AnGlKUClKUClKUClKUClKUClKUClKUClUNfOWYKCWIAAJJOwAAyST5CgsvbxIkZ5GVEUFmZiAqgdySewqGub/ANoMKzR8PiD428ebOk9t1jGCR33Yj5Vp3VTqY/EZjDCxWzjbCj+uZT/SNjyyNh9e/aP8UG2X3VbikpObyRRknEYVMZPYaQDge5NeT/rE4l/465/3jVr9Uqo3vh3W3ikXeZJRttNGp7eWU0mpI5D65R3UqwXiLBKxwkinMTtt8J1boSe3ceXz58pRXbamr6hfov1RaVlsbtyXAxbysfvhR/ROfNgOx8wMd8ZmZTUF1KUoFKUoFKUNApVAarQKUpQKUpQKUpQKUpQKUpQKUpQKUpQKUpQKUq12xQUdtq576vdVvtRa0s3/AJuDiWVT/TkfhU/1YPn+L5d9g619TQiNY2rgyMMXDqc+Gv8AVAj8R8/QbdztBNBSq0pVQpSqE0FapXuuuCTxpE8kTqkw1QsQcSDOPh9fl7itm4V0f4nOmtbfQpAI8ZlQnP8AZJ1D6gUGmxyFSGUkMpypBwQR2II7EHzrpnpL1HHELfwpmH2uJQJB2MqDYTAfkCB2J8gRUIcydL76xgM9xGvhhgrFHVtOo4UsB2BOBn3FYPgPHJbO4SeBsSRnIz91h5ow81I2IqDs0Gq1geTubIeIWyzwHY7Ov4o3x8UbDyI/UYIrOa6KupVuurJrkICzEBQMkkgAAdyT5CgvLVj+LcwwWy5uJooh2/eOq5OCcAE7nAO1RF1C67YLQ8NwTkq1yRken7oHvv8AiO3oDnNQte3jzOZJXZ3bcs5LEn5mgnXh/XVF4pPFcNGbIsUgmjBIXT2Zu5YN6gbHHlk1vadS+GnH89tt9v6QD/WuSaYpCu2w9X1EPQbnZp4Xs5mLSQjXEWO7QE4K5O50Nj6MPSpdzQVpSlApSlApSlApSlApSlApSlApSqZoBNRX1l6nfY0+y2rYuZFy7j/uY2zgg/1jeXoN/MVt3UDnROG2bTthpD8EKfxyHtn+yO59h8q5Q4hfyTyvLM5kkdizs3ck/wCg9uw2oPg7Ekkkkk5JPck+ZpSlVClKUCvRw21Ek0cbHSryIhbGdIZgC2B6AmvPVDQdecf5zsbJFa5njQZ+BV+NttvhRAW2B742zWCHXDhP/iG/3M//ALK5gFM1ItdmWt5BeW+qNkmglUrkYZHXdWU/qCDXNnVzkdeHXo8IYt5wZIh/AVOJIs5JOklTn0cDyrfP2deYAYri0ZviVvHjBP4GAWTSPZgp/wAdbr1T5MbiNgY48eNGwlizsCyggpny1KSN9s4oOaeX+aLmxdntZmiLABsYIYA5AKtkHHyzufWttHXTin9ZF/uUrR+I8Nlt5WinjaORThkcYI9/ce42NTB0j6RRyxLeXya1cAwQt93Qe0sg/FnyXtjc5yMBq/8A168U/rIv9ylYHmDqJf3qFLi4ZoycmNQqIceRCj4h7HNbp1p6axWWi6s4ykLNolQFiqOd0YZzpVtxjOAQuO9RTVFBVaUohSlKDJ8scwyWN3HcxfejbOnydTsyH2I2/I+Vdb8v8diu7eO4hbVHIuoeo8ip/tKQQR6iuNalfoXz59nn+xTNiKZswlj9yc4GjfsH/wDMB/FUXHQuaVaKUF9KUoFKUoFKUoFKUoFKVaxoLqwnNXNMHD7dp7hsKNlUY1yP5RoPNj+QGScAGvPzbz3a8OjLXEg14JSJcGV8dgq+W+NztXMvOnO0/E7gyzHSo2iiUnREvtnux828/YYABzvzpNxO5M0vwquVijBysaZ7e7HbLeeB5AAa/SlVClKUClKUCqVWqGgrWQ5e5fmvbhbe3TVI30VFH3nc/hUevyAySBXt5Q5LuOIziKBTpB/eSkHw4l8yxHn6L3NdL8j8gW/DIikILO+PElfGtz6bD4VHko/U7mLHx5C6c2/DIxoAe4K4lnIGps4JVf4EyB8I9BnNbcarilBq/NvT+14joNwh1RkFXUgNpBy0ZON0btj32xWyQxBQAoAAAAA2AA7Ae1fSqGgwfO/BBecPuIDj44m057CRRqjb6OFNcfA1PfV/qq1sRa2MimRg3jyDDeGDlQi9wHzqJzuMD1qBBTDVaUpVQpSlAqquQQQSCNwRsQR2IPlVKpQdJcg89zS8OgeZTJIQ4Z8fe0yOoJxtnAFK2PkPlQWfDbeBxqdUy5z+ORjI4G3YMxHyFKitppSlApVCapqoLqVaWrHcS5kt7ddU88UY/tyKO3t5mgydWlqjjivXvh0WRG0k5Bx+6QgbHH3pMA/MVovG/wBoi5kUrbW8cO/33Yytp9hhQD29aCeb6/SJDJK6xooJLOQqgDuSTULc9dfM6oeGj2Ny6/rGh/8AM3p2qJuNcx3N4+u6meUjtrPwj5KPhX6CsbSJX2u7x5ZGkkdnkY5Z2JLE+5NfHFe/g3A57uQR20TyufJB2HqzHZR7kipr5L6AxJpk4g/ivnPgxnES9sBjjL/LYfOqIJa2cIHKsEY6VfSdJI7gN2Jr512DxzlKC4sntCiJEUKIFVQIzj4GUYwCpwa5Du7VopHjcYeNmjcejISrD8xUHzpVKrVClKUCvXwjhbXNxFAn3pZFjXYnBdgMnHkM5+Qrx1J/7P3CFl4k8rAHwISy5HZ5CEDf5df50E+cv8CitLdIIF0xxgAeRJ82b1YnJJ96yWKKK+c84RSzEAAEkk4AAGSST2FRX0Jqmqow5g/aAsoWKwJJcsCRlPgjyPRmGWHuARtUdcx9dr65DLCEtUIx8HxSe/7w9voB3oJu5o6jWVgQtxOA5/7tBrkx6lV+6Pc1keJXEk1m7WboZJIS0DtnRl1yjEruM571x07kkkkkkkkkkkk9yT5mp56Cc6+LC1hK3xxDVCSd2hJ+JP8AAT/lb+zQQTeW7xyOkgIkRmWQN3DqSGB98g1m+VuRbviAka2j1LEpLMx0gt3Ean8TkeX54yM9McR6d8PnleWa1ieR93Yg5JxjOx7+9eyxt7WwhEUfhQRJ8WCyqACTliWPmc7nvilI49ZcEg5BGxB2II7g/Wra9vG7hXup3T7jTSMv91nJX9MVtXTPps/FJiXLR20f9JIowzMc4jjLAgt5nvgY23FVGkUBrr/gPIllZqBb28akfjKhpD83bJNU5h5Is7xCtxBGxIIEgVRIucfErgZB2H5VKschVleU7IzX9rGBnXcRAj21jV+mazHMXS2/tZnRbaaaMMQkkKGQOg7N8GSpxjYjvnvW9dEenEi3DXl3E8RhJWBJFZWMhX4pCrDsFOB7n2oJzBpVwWlA1ViuPc021lH4l1KsS+Wr7zH0VRlmPyFal1X6k/ybCqQ4N1KPgBGVjUHBlPrvsB5n5VzbxHiUs8plmkaWRjku5JPfOBnsNzsNqCbeYf2iIlJWygaTG3iTfAvzCDLEfPFaHxHrVxSU7TrEP4YY0A+eWBb9a0Wtl5Q6fXnEm/m8eIx3lkysY9gcfEfYZ98UGPv+a7ycky3U75OcNK+nPsoOB9BWKPr3qeeE/s5QAA3NzLI3ciILGvlt8QYkd/T6Vttj0c4XENrUPvnMjO/+poOWM1cu5wNz6Deuu4+nvDh2sbYY8/BTP54zWSsuBwQgCGCKMDYBI0XA+goRyxwPprxC7I8O2kVSf6SUGNBnzy25HyBqXOVP2freJVa+Yzy7EohKwqfTyZ/mcZ9KljTVwoMfwngMFqmi3hjhUnJEahQT2ycDc4A3PpWQAqtKC1hUP9T+iz3Uz3VkUEj/ABSxMcCRh+NG7Bj5g4BO+fWYqtYUHI3MPT6+sYkluYCiMcZDK2lt8K+knSTitcroH9oy8VbC3izhnuNenPdY42DbeeDIn5iufwKIpmq1nObOUZuHvEk4IMsCTdsYLfejzkgsh2P09awdUUNTP+zZbnxrx8fCEiXPlks5x+QqGVHpvv29fauqulXJx4dYLG/9NIfGm9nYABB/dUAfPJ86arc61TqbwGa84ZNBbtpkYBgAceIEOoxE+WrH54ztW1FqtIzUHErKQcEYIOCDsQRsQR5UqR+uHJ/2S++0IP3V1l9hssw/pBsNtWQw9ct6VG9VFa9nBeMSWtxHPCcSRMGUncehUjzBBII9Ca8dUoJguv2jZ2iKpaRpIRgOZWZQ2PvaNIz8s1FPFeKS3MrSzyNJI27M5yfkPIAeg2FeeNCxCqCzEgAAEkk7AADuanHp90KC6Z+JDUSAVtgfhXz/AHp/Ef7I223JoqPen3TaficoODHag/vJjtkA7pHn7z+/YefoenuC8FitYEggQJGgwqj9ST5sTkknck197ezSNQqKqqowqqAFA9ABsK9FQKoRVaUFumgG9XUoFKUoOSup/GmueLXTNnCSNAgP4VhJTH1IZv8AEa1iNCxAAJJIAAGSSTgAAdzUwdXelVw1493ZxmVJcNKi41JJ2JC7Eq2AfM5J9q2TpD0r+xj7VdoPtRz4aEhhAnmdtvEO+/kMDzNBhen/AEJzpm4l7Mtsp9sjxj/yj03O5FTTZ2SRIqRqqIoAVFAVVA7AAbCsFz/zQ/D7F7iOMSsrImGbSo1tpDHAyQCRsPWoXXqbxi6k0QStr3IS2hQ/CO5+JWOBtuT5ig6NzVa524rzvxwXCQtJJHNIiMkEcUWohs6dipOo6Wzk7YPYVv8A0n58nu2mtbwfziEBgxXQ7LnQ6umMBlOncYzr7bZISVmlQ3b9RZzzIYDL/NDO1oI2ChQyrp1A4zqM64yTuGwO4raesPM01jw9Zbd9EhnRM4B20SORhhjfRj5ZoN7zSoi6t85Xdolg9vKYzLFJI4VVIdlEOkHUCcfG2w9a27qbzJLY8OeaHAlLRxqSNQQuwBbB2OBnGfPFBt2arUJcg9Q78X1vBfFpIrtdUTSKisAwbw5FKKAysylcEZ+IH0zNtApSlBCX7SVmxSykA+BXnRm2wGcRMg+vhyf5ag8Ng5rsfmTl6K9t3t5wTG43xswIOQynyYEA1DnFv2cZAWNtdow30rMhU+wLrkH54FBEd9xSWcgzSySkDAMjs5A9AWJwK89b7fdDuKRgkRRy4/q5VyfkGwa13iXI19bhjNaTIqDUzaSVVfUsuRiqjOdGuXftXFYtQzHADO+QcZXaMen3yp/wmuogKiz9n/l3wbCS4ZcNcSfCd8mGLKqcHtlzIdu4xWwdVOcDY2LeH/2mY+DbqN21NsXAwc6Qf8xX1qK0vnPr6EmROHqJEVwZJHyFkVT8UcfmM/x/kD3qTOUecbfiMHi27ZxgOh2eNv4GH/EbHyrkJkIJB2I2IOxBHcEeRqcuhfT+WLHEJXKCRCIoh+ONu0j58vMD5GgkTn/lBeI2MkBwH2eFjj4JV+6fkclT7Ma5MubZo5GjcaXRijqcZVlOGBx6EGu1ZnAUknAG5J7Aetcfc48UW54hdTJ9ySd2X3XUQp+oAP1pgw1DV8MDOwVFLMxwqqCWJ9ABualzp10RleRZuIIEiXDLAxy8jD7viAfdTzx3PbaqjIdC+nmAOIXC7sCLZWH3R2M2/mdwPbJ8xU2qKthj0gAAADYAdgPICvpUUpSlApSlApSlApSlBQoKaarSg+F5ZJKjRyorowwyuAysPQg7Gos6dcNSHmHiiRqqxxqqoqgBVDlW0gDsMg7VLRqMOnm/HuNH0kiH6uP+FBjucOIxQ812ckrKkaW41u5AVdSXYUkntuy1Z0xn+1cZ4jxEAiEKyKSCMhmUr3Hfw4FYjuPEGaw/UXgz33MTW0ZAdrYaCe2pIJZUB9i4VT5gEms5004qkfL17hSksH2kygjDljGWViO+QoCb+cZHlQRdDI4UcTz2v1JGN9e93nP0xj3qW/2hZAeGQY7G5BH/AOPP/wCtRJDxpRwp7HwyS1wLjxdQwMRrHo049Ad8+db11Q4p4/L/AAxictJpY482S2dW/wD2P60Hq6zRap+EReo04/vSWy4/SpH6jcEa74ZcxICX8PxIwMZMkTCRF39SoX61onVK318Y4PGNzqTYfwi4iLH6KrH6VvPPvO8fDIElkRpNcojCoQCBpZmfJ8gqnbzJHzoNL5M5eTicHCLwOB9gUwyJpyXMBXwd8jTjSj9js4qW6i3kCT7FxriHD9xHKReQZ2wGClgPbDqv+yNSlQKUpQUxTFVpQWMtaWvNMfEp57G2DPEi6Lm5U6UXV8LQx+bOwDDUO25HYVurVheW+WIrJZViziWaSdicZ1SHJGQOw7D2oMlHDHDGFULGiIAAAFVEUbAY2AAH6VDvJXHv5W5kluMaoIIGFvqH3BqRFkAPZmy7eozjyr3dXuOXl044bYQzPq/7RIikKfMQeIcKBjdjn0X1FbD0t6f/AMl27mQh7iXDSFeyhR8MSk/ewSxztkn2oIts+UxxTmW6XBNvHcSSTnBA0o2nw/mzjT8gxHauiVVUUdlAGPQAAfoMVq/InKo4faMZWBnlY3F1J2XxG3YAn8KgkfmfOop6rdYDchrSyOIN1mmHeb1RPSP1P4vYfeDauZOZJ+NGWw4Uw8FQVurp8iNgc4hQgEkNggkDcf2dz4eF/s4xaVNzdSM3dhCqqvyBbJP6fStN6VdUBwzVDNHrgkk1lkP7yNtIUnH41wF22I3O/ap64FzvZXmkW1zFIzLqCagJMDGcofiHf0oKcr8jWdguLaBVbsZD8UjfNzvj2G1Z8IKqtVoFKUoFKUoFKUoFKUoFKUoFKUoFRZ0/k0cw8YjOxZkcfIHP+ki1KdYm15Zgju5btI8TzKFkfLHUq4AGCcDZV7DfAoI70n/pl2/+1z9PCxn89vrWE40fs3FONwpslxw+eUrjA1iFZM/m8x/xVMX/AEcg+2fbNH848LwNeW/o86sac6c588Z8q+XEOVbeeR5JIVMjwtbs/wCIwvsyZoIh4XyhbvytJdeEhuSssvisPjUQ3DLpVvwjRGRgbHUc9zWvcXYvw3gi5JzLdKPTH2yJFH0G3yqf7HleGKxFkqkweG0RVicsj515IxudTHPvXkbkOzMdtGYBptGDwfE2UYEE75ywLBSQc5IBPag0PqXxNLXj/DribUIo4mLEAnA1OrEAbnGpNqxXVTmuDiVjBPbhykF54TrIukEtEXGRv8JC4+pqU+Z+RrXiGj7VGWMedDK7owDY1DKkZGw7187Pp9ZRWklosA8CU6pAzOzMwxhtZOoEYGCCMY2xQRtylzB/KXMq3UcbIi2zDDY1BFTT8WnI3eT17AefabqwHK/JNrw8OLaPSXxrZmZ2bHYamJOBnt271n6BSlKBSlKClUqpao46gdZYOHyGGJTPcD7yg6Uj7bO2++D2A+eKCQwMVdXM/FeufEJnUgpFGrq5jiBBcKQSjOxJwcHtjvXQ3L3Hor22juITlJFyM91IOGQ+hByPpUEM9dOoUhmbh8J0RqF+0MM6nZhqEXsoBUnHcnHlvo9t01upOGHiCgeGNTaDs5iXZpR6gHVt6LmvV1B4TJNzBcQJkvLcKq7Zx4ioQfkAfyFdN8L4WkFvFBGMJFGsajv8KqF8+/aqOL6vhmKMGUlWByGUkMCOxBG4NTXzt0BkluTLw9oo43yzxSFlEb+fh6VPwnvp8vLbAGEtf2dr8uBJLbKhPxMrSOwHqFKLn5ZFVE09POMPdcMtp5PvvH8Z9WUlS3105+tbFXg4FwhLW2igjGEiQIvuB5n3Jyfma99RSlKUClKUClKUClKUClKUClKUClKUGu8yc+2dg6pdTBHYaggV3bTkjUVjBIGQRk+lezl/mi3vUZ7aVZFU6WxkFT6FWAI/Leop638MEvFLBFIVp1EBcjONU6KpO4yF8Rjj5+tbTFy3BwCyvLmF5JGMK/0pXBkQuIgAoGMvKB5+WPcNhm57tVv0sfEzcNnZRlVIUtod+ytpUnHy9RXk4v1S4faytFLcfvFOGVI5ZNJHdWKKQD7VBdlDNZw23GC2oteMApGWcKHMzk9suVmXGPfPptvNnKEdzzKsGWWO5jW4kK41bRyatOcgEmJfLzNBMvBuNQ3UQlt5FljP4kOdx3B8wR6HevrxHikVvGZJ5EiQd2kYKozsBk+pqJ+kUBteL8QslcyRIPvdhqjcKCR2DYcqcdzH8q2vqnyRJxK3iSFkWWKTWPELBWVlKspKgkHcHsfu+9AuOsvC1bT9p1b4LJFKyfPWF0ke4NZbmfne24fEklw5CyHSmhS5bbJYBfwhdyf/AFFQ70v6dQcQa6F0XxA4i0xtpBc6tRLYycacAdtz32x6uuUirPZ2qE6YbcnBPkxCLn1OITvQTrHOCgYEFSNQPlgjIPyxWAs+fLSWykvI5dUEQYyEKwZdIzgoQGyQQRtvkV4+nvEfG4LbvnJW3MTE99UOqIn80qMORcDlbihPmzD/APhAB+poJo5b5kivrcT25LRksu4KsGU4IIO4NYSfqxw5LgwNcAOrFGYq4iDA4IMmNIwds5x714uicWODR+WqWc5/2rLn9Kh+y5RVrHibOWa5spUQDJx4YlKTSMPPIWQ79tPrQTz1C5iay4ZcXMe7ogCHvh5GWNG9wC4P0rkiSUsxZiWZiWZmOSzE5JJPck+ddS8I4EOIcAt7e5LgS2sQZgfjyoVkbJ7n4VO/eosH7PF742nx7fwtWPEy+rT5N4env7avrQabyfyJdcScrbINK/flfIjU/wAOcbtjyFdA9MOQ5+FxSxyXCypIQ4RUYCN+zEMTuGAXyHath5S5dSxtIbZCCI0AZgunW/d3I8snJ7n51mqDDxcr263b3YiH2h1CNJvnSowMeQJAAJHfArLqKrSgUpSgUpSgUpSgUpSgUpSgUpSgUpSgUpSgUpVDQQX1zLy8UtYIlZpPAXQFPxM80rBQPQgx9/fO2K+PNKXtpy4sN8G1vegKHkEjiFY2mAZgWB/eI22dgR6VnOOLq5xtQfKIfpDct/rXq/aHi/8ApsJHYXO/1gm/+fWgxHVvhv2fl7h8O2Y2iUkebC0l1H6tk/WsZz7zHJacdjniCl4bWJQGyVOuOQEHG/48/QVmuul6JYbC1T78r+IAN8AqIk29zKf8pq6bhqTc2SwyLqjazKMD5qYFQj8mP50GT6F8GxbzXsh1S3UrfEe+lHbUT6FpTIfkFqTzUX9GrhraS94ZKSWtZi8ZPnG5wT9cK/8AtalA0EY9EBkcSb+K/k/Tf/mrA8athec1vEwBVIGiIO4KmzfJPoNVwBj2rOdBW/m176/bpCfqiY/41ovG+XbjiHHr6K1wHWQszOzIqKqxpuygncnGAN9/Sg23oxxM/wAi3aOd4GlO/dVeFZNx/f8AENa/y78HJ9438cwX85LeM15uRLhre245Cxw6Wjg43AeLx42Iz7sKyFrFp5Nl/tXAP5XsY/5aCQej8RXgttkYz4rD3V55WU/UEVgbkDh/Mis2PA4nHoYHGnx1wv6nQPczn2rN8EuDb8txvGcOnDvEX+94Gsfqaim9dl5atJ2kLSxcQd4SxJYY8QlSTv8AeTV+VB0aqjHaq4r52k+uNHH4lDf5hmvrQKUpQKUpQKUpQKUpQKUpQKUpQKUpQKUpQKUpQKUpQKUpQR/zDytIeP2F6m8eHil3AKlYpijYO5yHI2/hFZvqDy2b/h8tuuA7APGW7eIhDKD7HGD7E0pQRT0/5Eu7jiEct6G8O1KE+JIrsTDvBCuljhVYBvTY9yxrd4eWpRzO10V/cm02bI++dMejTnPkTnGKpSg+llynPFzJNeYH2ea3xqDDIfTAmgrnOcx6s4xv61IDdqUoNA6WctTWcvERKumN7ovD8SnUuW+LA7fCU74O1W8mcEki43xWVlxHIYihyDq1Asdu4+tUpQYMdPLj7TxwqoVbiJltzqXDtKTKw75X4tskD71e6Pki4PK5tNI+0Y8YJqXGr7R44j1Z05K/DnOMmlKDAcicu8Wa4jiuWlSzSF4XjaaMp4TROioEjY6mBK4Zhkae/lWDsukl+1ytpLtbq+ppPFUx6Ng0qx6sh2Tb7ud8E43qlKDouNAAANgAAB7CrqUoFKUoFKUoFKUoFKUoFKUoFKUoFKUoFKUoFKUo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0" name="Picture 16" descr="http://d2oadd98wnjs7n.cloudfront.net/medias/565442/primary_pictures/full/20121204072530-indielogo.jpg?13546347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236297"/>
            <a:ext cx="3771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11473" y="6416226"/>
            <a:ext cx="619080" cy="307777"/>
          </a:xfrm>
          <a:prstGeom prst="rect">
            <a:avLst/>
          </a:prstGeom>
          <a:noFill/>
        </p:spPr>
        <p:txBody>
          <a:bodyPr wrap="none" rtlCol="0">
            <a:spAutoFit/>
          </a:bodyPr>
          <a:lstStyle/>
          <a:p>
            <a:r>
              <a:rPr lang="en-US" sz="1400" dirty="0" smtClean="0"/>
              <a:t>FCGU</a:t>
            </a:r>
            <a:endParaRPr lang="en-US" sz="1400" dirty="0"/>
          </a:p>
        </p:txBody>
      </p:sp>
    </p:spTree>
    <p:extLst>
      <p:ext uri="{BB962C8B-B14F-4D97-AF65-F5344CB8AC3E}">
        <p14:creationId xmlns:p14="http://schemas.microsoft.com/office/powerpoint/2010/main" val="21826978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ctr"/>
            <a:r>
              <a:rPr lang="en-US" u="sng" dirty="0" smtClean="0">
                <a:latin typeface="Book Antiqua" pitchFamily="18" charset="0"/>
              </a:rPr>
              <a:t>Deaths 2013</a:t>
            </a:r>
            <a:endParaRPr lang="en-US" u="sng" dirty="0">
              <a:latin typeface="Book Antiqua" pitchFamily="18"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786205828"/>
              </p:ext>
            </p:extLst>
          </p:nvPr>
        </p:nvGraphicFramePr>
        <p:xfrm>
          <a:off x="457200" y="1066800"/>
          <a:ext cx="8229600" cy="5059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176894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smtClean="0">
                <a:latin typeface="Book Antiqua" pitchFamily="18" charset="0"/>
              </a:rPr>
              <a:t>Deaths 5 Years (2009-2014)</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8593511"/>
              </p:ext>
            </p:extLst>
          </p:nvPr>
        </p:nvGraphicFramePr>
        <p:xfrm>
          <a:off x="457200" y="1066800"/>
          <a:ext cx="8229600" cy="5059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66603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8" name="Picture 4" descr="http://www.flshorebirdalliance.org/images/2060_Pop_Ma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67359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normAutofit fontScale="90000"/>
          </a:bodyPr>
          <a:lstStyle/>
          <a:p>
            <a:r>
              <a:rPr lang="en-US" u="sng" dirty="0" smtClean="0">
                <a:latin typeface="Book Antiqua" pitchFamily="18" charset="0"/>
              </a:rPr>
              <a:t>Do More Deaths mean More Panthers?</a:t>
            </a:r>
            <a:endParaRPr lang="en-US" u="sng" dirty="0">
              <a:latin typeface="Book Antiqua" pitchFamily="18" charset="0"/>
            </a:endParaRPr>
          </a:p>
        </p:txBody>
      </p:sp>
      <p:sp>
        <p:nvSpPr>
          <p:cNvPr id="3" name="Content Placeholder 2"/>
          <p:cNvSpPr>
            <a:spLocks noGrp="1"/>
          </p:cNvSpPr>
          <p:nvPr>
            <p:ph idx="1"/>
          </p:nvPr>
        </p:nvSpPr>
        <p:spPr>
          <a:xfrm>
            <a:off x="457200" y="1066800"/>
            <a:ext cx="5874610" cy="5059363"/>
          </a:xfrm>
        </p:spPr>
        <p:txBody>
          <a:bodyPr/>
          <a:lstStyle/>
          <a:p>
            <a:r>
              <a:rPr lang="en-US" dirty="0" smtClean="0">
                <a:latin typeface="Georgia" pitchFamily="18" charset="0"/>
              </a:rPr>
              <a:t>Population estimates at 100-140 </a:t>
            </a:r>
          </a:p>
          <a:p>
            <a:r>
              <a:rPr lang="en-US" dirty="0" smtClean="0">
                <a:latin typeface="Georgia" pitchFamily="18" charset="0"/>
              </a:rPr>
              <a:t>Starting </a:t>
            </a:r>
            <a:r>
              <a:rPr lang="en-US" dirty="0">
                <a:latin typeface="Georgia" pitchFamily="18" charset="0"/>
              </a:rPr>
              <a:t>to see inbreeding again</a:t>
            </a:r>
          </a:p>
          <a:p>
            <a:r>
              <a:rPr lang="en-US" dirty="0" smtClean="0">
                <a:latin typeface="Georgia" pitchFamily="18" charset="0"/>
              </a:rPr>
              <a:t>The root of the problem is lack of habitat</a:t>
            </a:r>
          </a:p>
        </p:txBody>
      </p:sp>
      <p:pic>
        <p:nvPicPr>
          <p:cNvPr id="5122" name="Picture 2" descr="http://floridapanthernet.org/images/handbook/crooked-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810" y="1138518"/>
            <a:ext cx="2744952" cy="20587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13377" y="872587"/>
            <a:ext cx="663388" cy="307777"/>
          </a:xfrm>
          <a:prstGeom prst="rect">
            <a:avLst/>
          </a:prstGeom>
          <a:noFill/>
        </p:spPr>
        <p:txBody>
          <a:bodyPr wrap="square" rtlCol="0">
            <a:spAutoFit/>
          </a:bodyPr>
          <a:lstStyle/>
          <a:p>
            <a:r>
              <a:rPr lang="en-US" sz="1400" dirty="0" smtClean="0"/>
              <a:t>FWCC</a:t>
            </a:r>
            <a:endParaRPr lang="en-US" sz="1400" dirty="0"/>
          </a:p>
        </p:txBody>
      </p:sp>
      <p:pic>
        <p:nvPicPr>
          <p:cNvPr id="5126" name="Picture 6" descr="http://cdn2.arkive.org/media/98/987BE19C-6FB4-4CB2-9E3B-BC6C1675E7D6/Presentation.Large/Florida-panther-warning-sign-for-motori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183" y="3462701"/>
            <a:ext cx="5254627" cy="3395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nps.gov/bicy/parknews/images/d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1810" y="3123790"/>
            <a:ext cx="2821155" cy="37521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635619" y="3202621"/>
            <a:ext cx="484428" cy="307777"/>
          </a:xfrm>
          <a:prstGeom prst="rect">
            <a:avLst/>
          </a:prstGeom>
          <a:noFill/>
        </p:spPr>
        <p:txBody>
          <a:bodyPr wrap="none" rtlCol="0">
            <a:spAutoFit/>
          </a:bodyPr>
          <a:lstStyle/>
          <a:p>
            <a:r>
              <a:rPr lang="en-US" sz="1400" dirty="0" smtClean="0"/>
              <a:t>NPS</a:t>
            </a:r>
            <a:endParaRPr lang="en-US" sz="1400" dirty="0"/>
          </a:p>
        </p:txBody>
      </p:sp>
    </p:spTree>
    <p:extLst>
      <p:ext uri="{BB962C8B-B14F-4D97-AF65-F5344CB8AC3E}">
        <p14:creationId xmlns:p14="http://schemas.microsoft.com/office/powerpoint/2010/main" val="14873430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 Antiqua"/>
                <a:cs typeface="Book Antiqua"/>
              </a:rPr>
              <a:t>Panther Sightings</a:t>
            </a:r>
            <a:endParaRPr lang="en-US" dirty="0">
              <a:latin typeface="Book Antiqua"/>
              <a:cs typeface="Book Antiqua"/>
            </a:endParaRPr>
          </a:p>
        </p:txBody>
      </p:sp>
      <p:sp>
        <p:nvSpPr>
          <p:cNvPr id="3" name="Content Placeholder 2"/>
          <p:cNvSpPr>
            <a:spLocks noGrp="1"/>
          </p:cNvSpPr>
          <p:nvPr>
            <p:ph idx="1"/>
          </p:nvPr>
        </p:nvSpPr>
        <p:spPr/>
        <p:txBody>
          <a:bodyPr/>
          <a:lstStyle/>
          <a:p>
            <a:endParaRPr lang="en-US"/>
          </a:p>
        </p:txBody>
      </p:sp>
      <p:pic>
        <p:nvPicPr>
          <p:cNvPr id="4" name="Picture 3" descr="panther sighting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037189"/>
            <a:ext cx="7239000" cy="5820811"/>
          </a:xfrm>
          <a:prstGeom prst="rect">
            <a:avLst/>
          </a:prstGeom>
        </p:spPr>
      </p:pic>
    </p:spTree>
    <p:extLst>
      <p:ext uri="{BB962C8B-B14F-4D97-AF65-F5344CB8AC3E}">
        <p14:creationId xmlns:p14="http://schemas.microsoft.com/office/powerpoint/2010/main" val="39698642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National Coverage of Big Cat Issues</a:t>
            </a:r>
            <a:endParaRPr lang="en-US" u="sng" dirty="0">
              <a:latin typeface="Book Antiqua" pitchFamily="18" charset="0"/>
            </a:endParaRPr>
          </a:p>
        </p:txBody>
      </p:sp>
      <p:sp>
        <p:nvSpPr>
          <p:cNvPr id="3" name="Content Placeholder 2"/>
          <p:cNvSpPr>
            <a:spLocks noGrp="1"/>
          </p:cNvSpPr>
          <p:nvPr>
            <p:ph idx="1"/>
          </p:nvPr>
        </p:nvSpPr>
        <p:spPr>
          <a:xfrm>
            <a:off x="457200" y="1066801"/>
            <a:ext cx="8229600" cy="3200400"/>
          </a:xfrm>
        </p:spPr>
        <p:txBody>
          <a:bodyPr/>
          <a:lstStyle/>
          <a:p>
            <a:r>
              <a:rPr lang="en-US" dirty="0" smtClean="0">
                <a:latin typeface="Georgia" pitchFamily="18" charset="0"/>
              </a:rPr>
              <a:t>Panthera</a:t>
            </a:r>
          </a:p>
          <a:p>
            <a:r>
              <a:rPr lang="en-US" dirty="0" smtClean="0">
                <a:latin typeface="Georgia" pitchFamily="18" charset="0"/>
              </a:rPr>
              <a:t>The </a:t>
            </a:r>
            <a:r>
              <a:rPr lang="en-US" dirty="0" err="1" smtClean="0">
                <a:latin typeface="Georgia" pitchFamily="18" charset="0"/>
              </a:rPr>
              <a:t>Rewilding</a:t>
            </a:r>
            <a:r>
              <a:rPr lang="en-US" dirty="0" smtClean="0">
                <a:latin typeface="Georgia" pitchFamily="18" charset="0"/>
              </a:rPr>
              <a:t> Institute</a:t>
            </a:r>
          </a:p>
          <a:p>
            <a:r>
              <a:rPr lang="en-US" dirty="0" smtClean="0">
                <a:latin typeface="Georgia" pitchFamily="18" charset="0"/>
              </a:rPr>
              <a:t>Cougar </a:t>
            </a:r>
            <a:r>
              <a:rPr lang="en-US" dirty="0" err="1" smtClean="0">
                <a:latin typeface="Georgia" pitchFamily="18" charset="0"/>
              </a:rPr>
              <a:t>Rewilding</a:t>
            </a:r>
            <a:r>
              <a:rPr lang="en-US" dirty="0" smtClean="0">
                <a:latin typeface="Georgia" pitchFamily="18" charset="0"/>
              </a:rPr>
              <a:t> Foundation</a:t>
            </a:r>
          </a:p>
          <a:p>
            <a:r>
              <a:rPr lang="en-US" dirty="0" err="1" smtClean="0">
                <a:latin typeface="Georgia" pitchFamily="18" charset="0"/>
              </a:rPr>
              <a:t>Felidae</a:t>
            </a:r>
            <a:r>
              <a:rPr lang="en-US" dirty="0" smtClean="0">
                <a:latin typeface="Georgia" pitchFamily="18" charset="0"/>
              </a:rPr>
              <a:t> Conservation Fund</a:t>
            </a:r>
          </a:p>
          <a:p>
            <a:r>
              <a:rPr lang="en-US" dirty="0" smtClean="0">
                <a:latin typeface="Georgia" pitchFamily="18" charset="0"/>
              </a:rPr>
              <a:t>Mountain Lion Foundation</a:t>
            </a:r>
          </a:p>
          <a:p>
            <a:r>
              <a:rPr lang="en-US" dirty="0" smtClean="0">
                <a:latin typeface="Georgia" pitchFamily="18" charset="0"/>
              </a:rPr>
              <a:t>National Geographic</a:t>
            </a:r>
          </a:p>
          <a:p>
            <a:endParaRPr lang="en-US" dirty="0">
              <a:latin typeface="Georgia" pitchFamily="18" charset="0"/>
            </a:endParaRPr>
          </a:p>
          <a:p>
            <a:pPr marL="0" indent="0">
              <a:buNone/>
            </a:pPr>
            <a:endParaRPr lang="en-US" dirty="0" smtClean="0">
              <a:latin typeface="Georgia" pitchFamily="18" charset="0"/>
            </a:endParaRPr>
          </a:p>
          <a:p>
            <a:endParaRPr lang="en-US" dirty="0"/>
          </a:p>
        </p:txBody>
      </p:sp>
      <p:pic>
        <p:nvPicPr>
          <p:cNvPr id="4" name="Picture 2" descr="http://cdn2.arkive.org/media/ED/EDA54A80-E755-4AF8-BB0E-9F902DB1FB0C/Presentation.Medium/Florida-panther-walking-through-habit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509681"/>
            <a:ext cx="4838700" cy="3222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4575386"/>
            <a:ext cx="4114800" cy="1200329"/>
          </a:xfrm>
          <a:prstGeom prst="rect">
            <a:avLst/>
          </a:prstGeom>
          <a:noFill/>
        </p:spPr>
        <p:txBody>
          <a:bodyPr wrap="square" rtlCol="0">
            <a:spAutoFit/>
          </a:bodyPr>
          <a:lstStyle/>
          <a:p>
            <a:r>
              <a:rPr lang="en-US" sz="2400" dirty="0" smtClean="0">
                <a:latin typeface="Georgia" pitchFamily="18" charset="0"/>
              </a:rPr>
              <a:t>We want to make the Florida panther as recognizable as the Polar bear!</a:t>
            </a:r>
            <a:endParaRPr lang="en-US" sz="2400" dirty="0">
              <a:latin typeface="Georgia" pitchFamily="18" charset="0"/>
            </a:endParaRPr>
          </a:p>
        </p:txBody>
      </p:sp>
    </p:spTree>
    <p:extLst>
      <p:ext uri="{BB962C8B-B14F-4D97-AF65-F5344CB8AC3E}">
        <p14:creationId xmlns:p14="http://schemas.microsoft.com/office/powerpoint/2010/main" val="2497184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a:cs typeface="Book Antiqua"/>
              </a:rPr>
              <a:t>Highlights of 2013</a:t>
            </a:r>
            <a:endParaRPr lang="en-US" u="sng" dirty="0">
              <a:latin typeface="Book Antiqua"/>
              <a:cs typeface="Book Antiqua"/>
            </a:endParaRPr>
          </a:p>
        </p:txBody>
      </p:sp>
      <p:sp>
        <p:nvSpPr>
          <p:cNvPr id="3" name="Content Placeholder 2"/>
          <p:cNvSpPr>
            <a:spLocks noGrp="1"/>
          </p:cNvSpPr>
          <p:nvPr>
            <p:ph idx="1"/>
          </p:nvPr>
        </p:nvSpPr>
        <p:spPr/>
        <p:txBody>
          <a:bodyPr/>
          <a:lstStyle/>
          <a:p>
            <a:r>
              <a:rPr lang="en-US" dirty="0" smtClean="0">
                <a:latin typeface="Georgia"/>
                <a:cs typeface="Georgia"/>
              </a:rPr>
              <a:t>I-75 Interchange </a:t>
            </a:r>
          </a:p>
          <a:p>
            <a:r>
              <a:rPr lang="en-US" dirty="0" smtClean="0">
                <a:latin typeface="Georgia"/>
                <a:cs typeface="Georgia"/>
              </a:rPr>
              <a:t>Rural Land Stewardship Area</a:t>
            </a:r>
          </a:p>
          <a:p>
            <a:r>
              <a:rPr lang="en-US" dirty="0" smtClean="0">
                <a:latin typeface="Georgia"/>
                <a:cs typeface="Georgia"/>
              </a:rPr>
              <a:t>Swamp Hammock Mud-bogging Park</a:t>
            </a:r>
          </a:p>
          <a:p>
            <a:r>
              <a:rPr lang="en-US" dirty="0" smtClean="0">
                <a:latin typeface="Georgia"/>
                <a:cs typeface="Georgia"/>
              </a:rPr>
              <a:t>Big Cypress Secondary ORV Trails Litigation</a:t>
            </a:r>
          </a:p>
          <a:p>
            <a:r>
              <a:rPr lang="en-US" dirty="0" smtClean="0">
                <a:latin typeface="Georgia"/>
                <a:cs typeface="Georgia"/>
              </a:rPr>
              <a:t>Hogan Island Quarry Litigation</a:t>
            </a:r>
          </a:p>
          <a:p>
            <a:r>
              <a:rPr lang="en-US" dirty="0" smtClean="0">
                <a:latin typeface="Georgia"/>
                <a:cs typeface="Georgia"/>
              </a:rPr>
              <a:t>Oil drilling in Collier</a:t>
            </a:r>
          </a:p>
          <a:p>
            <a:endParaRPr lang="en-US" dirty="0" smtClean="0">
              <a:latin typeface="Georgia"/>
              <a:cs typeface="Georgia"/>
            </a:endParaRPr>
          </a:p>
          <a:p>
            <a:endParaRPr lang="en-US" dirty="0">
              <a:latin typeface="Georgia"/>
              <a:cs typeface="Georgia"/>
            </a:endParaRPr>
          </a:p>
        </p:txBody>
      </p:sp>
      <p:pic>
        <p:nvPicPr>
          <p:cNvPr id="5" name="Picture 4"/>
          <p:cNvPicPr>
            <a:picLocks noChangeAspect="1"/>
          </p:cNvPicPr>
          <p:nvPr/>
        </p:nvPicPr>
        <p:blipFill>
          <a:blip r:embed="rId2"/>
          <a:stretch>
            <a:fillRect/>
          </a:stretch>
        </p:blipFill>
        <p:spPr>
          <a:xfrm>
            <a:off x="4419600" y="3276600"/>
            <a:ext cx="4597400" cy="3448050"/>
          </a:xfrm>
          <a:prstGeom prst="rect">
            <a:avLst/>
          </a:prstGeom>
        </p:spPr>
      </p:pic>
      <p:pic>
        <p:nvPicPr>
          <p:cNvPr id="6" name="Picture 5"/>
          <p:cNvPicPr>
            <a:picLocks noChangeAspect="1"/>
          </p:cNvPicPr>
          <p:nvPr/>
        </p:nvPicPr>
        <p:blipFill>
          <a:blip r:embed="rId3"/>
          <a:stretch>
            <a:fillRect/>
          </a:stretch>
        </p:blipFill>
        <p:spPr>
          <a:xfrm rot="5400000">
            <a:off x="1452898" y="3738900"/>
            <a:ext cx="2971801" cy="2961604"/>
          </a:xfrm>
          <a:prstGeom prst="rect">
            <a:avLst/>
          </a:prstGeom>
        </p:spPr>
      </p:pic>
    </p:spTree>
    <p:extLst>
      <p:ext uri="{BB962C8B-B14F-4D97-AF65-F5344CB8AC3E}">
        <p14:creationId xmlns:p14="http://schemas.microsoft.com/office/powerpoint/2010/main" val="3593510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a:cs typeface="Book Antiqua"/>
              </a:rPr>
              <a:t>Goals for 2014</a:t>
            </a:r>
            <a:endParaRPr lang="en-US" u="sng" dirty="0">
              <a:latin typeface="Book Antiqua"/>
              <a:cs typeface="Book Antiqua"/>
            </a:endParaRPr>
          </a:p>
        </p:txBody>
      </p:sp>
      <p:sp>
        <p:nvSpPr>
          <p:cNvPr id="3" name="Content Placeholder 2"/>
          <p:cNvSpPr>
            <a:spLocks noGrp="1"/>
          </p:cNvSpPr>
          <p:nvPr>
            <p:ph idx="1"/>
          </p:nvPr>
        </p:nvSpPr>
        <p:spPr>
          <a:xfrm>
            <a:off x="4267200" y="1066800"/>
            <a:ext cx="4419600" cy="5059363"/>
          </a:xfrm>
        </p:spPr>
        <p:txBody>
          <a:bodyPr/>
          <a:lstStyle/>
          <a:p>
            <a:r>
              <a:rPr lang="en-US" dirty="0">
                <a:latin typeface="Georgia"/>
                <a:cs typeface="Georgia"/>
              </a:rPr>
              <a:t>Florida Panther Symposium – March 21</a:t>
            </a:r>
            <a:r>
              <a:rPr lang="en-US" baseline="30000" dirty="0">
                <a:latin typeface="Georgia"/>
                <a:cs typeface="Georgia"/>
              </a:rPr>
              <a:t>st</a:t>
            </a:r>
            <a:r>
              <a:rPr lang="en-US" dirty="0">
                <a:latin typeface="Georgia"/>
                <a:cs typeface="Georgia"/>
              </a:rPr>
              <a:t>, </a:t>
            </a:r>
            <a:r>
              <a:rPr lang="en-US" dirty="0" smtClean="0">
                <a:latin typeface="Georgia"/>
                <a:cs typeface="Georgia"/>
              </a:rPr>
              <a:t>UF</a:t>
            </a:r>
          </a:p>
          <a:p>
            <a:r>
              <a:rPr lang="en-US" dirty="0" smtClean="0">
                <a:latin typeface="Georgia"/>
                <a:cs typeface="Georgia"/>
              </a:rPr>
              <a:t>Continue to fight exploratory wells in southwest Florida</a:t>
            </a:r>
          </a:p>
          <a:p>
            <a:r>
              <a:rPr lang="en-US" dirty="0" smtClean="0">
                <a:latin typeface="Georgia"/>
                <a:cs typeface="Georgia"/>
              </a:rPr>
              <a:t>List Edison Farms under Lee County’s Conservation 20/20 Program</a:t>
            </a:r>
          </a:p>
          <a:p>
            <a:r>
              <a:rPr lang="en-US" dirty="0" smtClean="0">
                <a:latin typeface="Georgia"/>
                <a:cs typeface="Georgia"/>
              </a:rPr>
              <a:t>Updates to the Florida Panther National Wildlife Refuge Comprehensive Conservation Plan</a:t>
            </a:r>
          </a:p>
          <a:p>
            <a:endParaRPr lang="en-US" dirty="0">
              <a:latin typeface="Georgia"/>
              <a:cs typeface="Georgia"/>
            </a:endParaRPr>
          </a:p>
        </p:txBody>
      </p:sp>
      <p:pic>
        <p:nvPicPr>
          <p:cNvPr id="5" name="Picture 4"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00"/>
            <a:ext cx="4260159" cy="5334000"/>
          </a:xfrm>
          <a:prstGeom prst="rect">
            <a:avLst/>
          </a:prstGeom>
        </p:spPr>
      </p:pic>
    </p:spTree>
    <p:extLst>
      <p:ext uri="{BB962C8B-B14F-4D97-AF65-F5344CB8AC3E}">
        <p14:creationId xmlns:p14="http://schemas.microsoft.com/office/powerpoint/2010/main" val="2655204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a:cs typeface="Book Antiqua"/>
              </a:rPr>
              <a:t>Taking Action!</a:t>
            </a:r>
            <a:endParaRPr lang="en-US" u="sng" dirty="0">
              <a:latin typeface="Book Antiqua"/>
              <a:cs typeface="Book Antiqua"/>
            </a:endParaRPr>
          </a:p>
        </p:txBody>
      </p:sp>
      <p:pic>
        <p:nvPicPr>
          <p:cNvPr id="10" name="Picture 9"/>
          <p:cNvPicPr>
            <a:picLocks noChangeAspect="1"/>
          </p:cNvPicPr>
          <p:nvPr/>
        </p:nvPicPr>
        <p:blipFill>
          <a:blip r:embed="rId2"/>
          <a:stretch>
            <a:fillRect/>
          </a:stretch>
        </p:blipFill>
        <p:spPr>
          <a:xfrm>
            <a:off x="152400" y="3342990"/>
            <a:ext cx="4648200" cy="3349910"/>
          </a:xfrm>
          <a:prstGeom prst="rect">
            <a:avLst/>
          </a:prstGeom>
        </p:spPr>
      </p:pic>
      <p:pic>
        <p:nvPicPr>
          <p:cNvPr id="6" name="Picture 5" descr="photo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28600"/>
            <a:ext cx="3962400" cy="3962400"/>
          </a:xfrm>
          <a:prstGeom prst="rect">
            <a:avLst/>
          </a:prstGeom>
        </p:spPr>
      </p:pic>
      <p:pic>
        <p:nvPicPr>
          <p:cNvPr id="8" name="Picture 7"/>
          <p:cNvPicPr>
            <a:picLocks noChangeAspect="1"/>
          </p:cNvPicPr>
          <p:nvPr/>
        </p:nvPicPr>
        <p:blipFill>
          <a:blip r:embed="rId4"/>
          <a:stretch>
            <a:fillRect/>
          </a:stretch>
        </p:blipFill>
        <p:spPr>
          <a:xfrm>
            <a:off x="4648200" y="4181710"/>
            <a:ext cx="4386638" cy="2536590"/>
          </a:xfrm>
          <a:prstGeom prst="rect">
            <a:avLst/>
          </a:prstGeom>
        </p:spPr>
      </p:pic>
      <p:pic>
        <p:nvPicPr>
          <p:cNvPr id="3" name="Picture 2" descr="P1020014.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990600"/>
            <a:ext cx="4800600" cy="3600450"/>
          </a:xfrm>
          <a:prstGeom prst="rect">
            <a:avLst/>
          </a:prstGeom>
        </p:spPr>
      </p:pic>
    </p:spTree>
    <p:extLst>
      <p:ext uri="{BB962C8B-B14F-4D97-AF65-F5344CB8AC3E}">
        <p14:creationId xmlns:p14="http://schemas.microsoft.com/office/powerpoint/2010/main" val="26874269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Work Experience</a:t>
            </a:r>
            <a:endParaRPr lang="en-US" u="sng" dirty="0">
              <a:latin typeface="Book Antiqua" pitchFamily="18" charset="0"/>
            </a:endParaRPr>
          </a:p>
        </p:txBody>
      </p:sp>
      <p:sp>
        <p:nvSpPr>
          <p:cNvPr id="3" name="Content Placeholder 2"/>
          <p:cNvSpPr>
            <a:spLocks noGrp="1"/>
          </p:cNvSpPr>
          <p:nvPr>
            <p:ph idx="1"/>
          </p:nvPr>
        </p:nvSpPr>
        <p:spPr>
          <a:xfrm>
            <a:off x="304800" y="1091436"/>
            <a:ext cx="8229600" cy="3760728"/>
          </a:xfrm>
        </p:spPr>
        <p:txBody>
          <a:bodyPr/>
          <a:lstStyle/>
          <a:p>
            <a:r>
              <a:rPr lang="en-US" dirty="0">
                <a:latin typeface="Georgia" pitchFamily="18" charset="0"/>
                <a:cs typeface="Arial" pitchFamily="34" charset="0"/>
              </a:rPr>
              <a:t>Adjunct Professor at University of Tampa </a:t>
            </a:r>
          </a:p>
          <a:p>
            <a:pPr lvl="1"/>
            <a:r>
              <a:rPr lang="en-US" dirty="0">
                <a:latin typeface="Georgia" pitchFamily="18" charset="0"/>
                <a:cs typeface="Arial" pitchFamily="34" charset="0"/>
              </a:rPr>
              <a:t>Environmental Science and Biology</a:t>
            </a:r>
          </a:p>
          <a:p>
            <a:r>
              <a:rPr lang="en-US" dirty="0" smtClean="0">
                <a:latin typeface="Georgia" pitchFamily="18" charset="0"/>
                <a:cs typeface="Arial" pitchFamily="34" charset="0"/>
              </a:rPr>
              <a:t>Endangered </a:t>
            </a:r>
            <a:r>
              <a:rPr lang="en-US" dirty="0">
                <a:latin typeface="Georgia" pitchFamily="18" charset="0"/>
                <a:cs typeface="Arial" pitchFamily="34" charset="0"/>
              </a:rPr>
              <a:t>Species Biologist for </a:t>
            </a:r>
            <a:r>
              <a:rPr lang="en-US" dirty="0" smtClean="0">
                <a:latin typeface="Georgia" pitchFamily="18" charset="0"/>
                <a:cs typeface="Arial" pitchFamily="34" charset="0"/>
              </a:rPr>
              <a:t>NOAA (NMFS)</a:t>
            </a:r>
            <a:endParaRPr lang="en-US" dirty="0">
              <a:latin typeface="Georgia" pitchFamily="18" charset="0"/>
              <a:cs typeface="Arial" pitchFamily="34" charset="0"/>
            </a:endParaRPr>
          </a:p>
          <a:p>
            <a:pPr lvl="1"/>
            <a:r>
              <a:rPr lang="en-US" dirty="0">
                <a:latin typeface="Georgia" pitchFamily="18" charset="0"/>
                <a:cs typeface="Arial" pitchFamily="34" charset="0"/>
              </a:rPr>
              <a:t>Species of Concern Program Coordinator</a:t>
            </a:r>
          </a:p>
          <a:p>
            <a:pPr lvl="1"/>
            <a:r>
              <a:rPr lang="en-US" dirty="0">
                <a:latin typeface="Georgia" pitchFamily="18" charset="0"/>
                <a:cs typeface="Arial" pitchFamily="34" charset="0"/>
              </a:rPr>
              <a:t>Section 7 Consultant under the ESA</a:t>
            </a:r>
          </a:p>
          <a:p>
            <a:pPr lvl="1"/>
            <a:r>
              <a:rPr lang="en-US" dirty="0">
                <a:latin typeface="Georgia" pitchFamily="18" charset="0"/>
                <a:cs typeface="Arial" pitchFamily="34" charset="0"/>
              </a:rPr>
              <a:t>Employee of the Year</a:t>
            </a:r>
          </a:p>
          <a:p>
            <a:r>
              <a:rPr lang="en-US" dirty="0" smtClean="0">
                <a:latin typeface="Georgia" pitchFamily="18" charset="0"/>
                <a:cs typeface="Arial" pitchFamily="34" charset="0"/>
              </a:rPr>
              <a:t>Nature Photographer</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5791200" y="3276600"/>
            <a:ext cx="3415146" cy="1752600"/>
          </a:xfrm>
          <a:prstGeom prst="rect">
            <a:avLst/>
          </a:prstGeom>
        </p:spPr>
      </p:pic>
      <p:pic>
        <p:nvPicPr>
          <p:cNvPr id="7" name="Picture 6"/>
          <p:cNvPicPr>
            <a:picLocks noChangeAspect="1"/>
          </p:cNvPicPr>
          <p:nvPr/>
        </p:nvPicPr>
        <p:blipFill>
          <a:blip r:embed="rId3"/>
          <a:stretch>
            <a:fillRect/>
          </a:stretch>
        </p:blipFill>
        <p:spPr>
          <a:xfrm>
            <a:off x="7372877" y="1524000"/>
            <a:ext cx="1767291" cy="1807095"/>
          </a:xfrm>
          <a:prstGeom prst="rect">
            <a:avLst/>
          </a:prstGeom>
        </p:spPr>
      </p:pic>
      <p:pic>
        <p:nvPicPr>
          <p:cNvPr id="8" name="Picture 7"/>
          <p:cNvPicPr>
            <a:picLocks noChangeAspect="1"/>
          </p:cNvPicPr>
          <p:nvPr/>
        </p:nvPicPr>
        <p:blipFill>
          <a:blip r:embed="rId4"/>
          <a:stretch>
            <a:fillRect/>
          </a:stretch>
        </p:blipFill>
        <p:spPr>
          <a:xfrm>
            <a:off x="5546838" y="5007495"/>
            <a:ext cx="3657600" cy="1739043"/>
          </a:xfrm>
          <a:prstGeom prst="rect">
            <a:avLst/>
          </a:prstGeom>
        </p:spPr>
      </p:pic>
      <p:pic>
        <p:nvPicPr>
          <p:cNvPr id="10" name="Picture 9" descr="Memory of Agelessnes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300331"/>
            <a:ext cx="3669311" cy="2446207"/>
          </a:xfrm>
          <a:prstGeom prst="rect">
            <a:avLst/>
          </a:prstGeom>
        </p:spPr>
      </p:pic>
      <p:pic>
        <p:nvPicPr>
          <p:cNvPr id="11" name="Picture 10" descr="Namibian Sunset.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299" y="3903766"/>
            <a:ext cx="1969489" cy="2954234"/>
          </a:xfrm>
          <a:prstGeom prst="rect">
            <a:avLst/>
          </a:prstGeom>
        </p:spPr>
      </p:pic>
    </p:spTree>
    <p:extLst>
      <p:ext uri="{BB962C8B-B14F-4D97-AF65-F5344CB8AC3E}">
        <p14:creationId xmlns:p14="http://schemas.microsoft.com/office/powerpoint/2010/main" val="28898474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429000" cy="868362"/>
          </a:xfrm>
        </p:spPr>
        <p:txBody>
          <a:bodyPr>
            <a:noAutofit/>
          </a:bodyPr>
          <a:lstStyle/>
          <a:p>
            <a:r>
              <a:rPr lang="en-US" sz="3400" u="sng" dirty="0" smtClean="0">
                <a:latin typeface="Book Antiqua" pitchFamily="18" charset="0"/>
              </a:rPr>
              <a:t>The Future of the Campaign</a:t>
            </a:r>
            <a:endParaRPr lang="en-US" sz="3400" u="sng" dirty="0">
              <a:latin typeface="Book Antiqua" pitchFamily="18" charset="0"/>
            </a:endParaRPr>
          </a:p>
        </p:txBody>
      </p:sp>
      <p:sp>
        <p:nvSpPr>
          <p:cNvPr id="3" name="Content Placeholder 2"/>
          <p:cNvSpPr>
            <a:spLocks noGrp="1"/>
          </p:cNvSpPr>
          <p:nvPr>
            <p:ph idx="1"/>
          </p:nvPr>
        </p:nvSpPr>
        <p:spPr>
          <a:xfrm>
            <a:off x="533400" y="1600200"/>
            <a:ext cx="2895600" cy="2971800"/>
          </a:xfrm>
        </p:spPr>
        <p:txBody>
          <a:bodyPr>
            <a:normAutofit/>
          </a:bodyPr>
          <a:lstStyle/>
          <a:p>
            <a:r>
              <a:rPr lang="en-US" dirty="0" smtClean="0">
                <a:solidFill>
                  <a:schemeClr val="tx1"/>
                </a:solidFill>
                <a:latin typeface="Georgia" pitchFamily="18" charset="0"/>
              </a:rPr>
              <a:t>Build Grassroots power and strong relationships</a:t>
            </a:r>
          </a:p>
          <a:p>
            <a:r>
              <a:rPr lang="en-US" dirty="0" smtClean="0">
                <a:solidFill>
                  <a:schemeClr val="tx1"/>
                </a:solidFill>
                <a:latin typeface="Georgia" pitchFamily="18" charset="0"/>
              </a:rPr>
              <a:t>Protect critical linkages and lands </a:t>
            </a:r>
          </a:p>
          <a:p>
            <a:r>
              <a:rPr lang="en-US" dirty="0" smtClean="0">
                <a:solidFill>
                  <a:schemeClr val="tx1"/>
                </a:solidFill>
                <a:latin typeface="Georgia" pitchFamily="18" charset="0"/>
              </a:rPr>
              <a:t>Go National!</a:t>
            </a:r>
          </a:p>
          <a:p>
            <a:endParaRPr lang="en-US" dirty="0" smtClean="0">
              <a:latin typeface="Georgia" pitchFamily="18" charset="0"/>
            </a:endParaRPr>
          </a:p>
        </p:txBody>
      </p:sp>
      <p:pic>
        <p:nvPicPr>
          <p:cNvPr id="6" name="Picture 8" descr="http://i.huffpost.com/gen/480577/thumbs/o-FLORIDA-WILDLIFE-CORRIDOR-MAP-570.jp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4976" y="152400"/>
            <a:ext cx="4956624" cy="658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5386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How You Can Help!</a:t>
            </a:r>
            <a:endParaRPr lang="en-US" u="sng" dirty="0">
              <a:latin typeface="Book Antiqua" pitchFamily="18" charset="0"/>
            </a:endParaRPr>
          </a:p>
        </p:txBody>
      </p:sp>
      <p:sp>
        <p:nvSpPr>
          <p:cNvPr id="3" name="Content Placeholder 2"/>
          <p:cNvSpPr>
            <a:spLocks noGrp="1"/>
          </p:cNvSpPr>
          <p:nvPr>
            <p:ph idx="1"/>
          </p:nvPr>
        </p:nvSpPr>
        <p:spPr>
          <a:xfrm>
            <a:off x="457200" y="990600"/>
            <a:ext cx="8229600" cy="5715000"/>
          </a:xfrm>
        </p:spPr>
        <p:txBody>
          <a:bodyPr>
            <a:normAutofit lnSpcReduction="10000"/>
          </a:bodyPr>
          <a:lstStyle/>
          <a:p>
            <a:r>
              <a:rPr lang="en-US" dirty="0" smtClean="0">
                <a:latin typeface="Georgia" pitchFamily="18" charset="0"/>
              </a:rPr>
              <a:t>Support Sierra Club</a:t>
            </a:r>
          </a:p>
          <a:p>
            <a:pPr lvl="1"/>
            <a:r>
              <a:rPr lang="en-US" sz="2200" dirty="0" smtClean="0">
                <a:latin typeface="Georgia" pitchFamily="18" charset="0"/>
              </a:rPr>
              <a:t>Show your support by coming to hearings and other events</a:t>
            </a:r>
          </a:p>
          <a:p>
            <a:pPr lvl="1"/>
            <a:r>
              <a:rPr lang="en-US" sz="2200" dirty="0" smtClean="0">
                <a:latin typeface="Georgia" pitchFamily="18" charset="0"/>
              </a:rPr>
              <a:t>Your voice really does make a difference!</a:t>
            </a:r>
          </a:p>
          <a:p>
            <a:r>
              <a:rPr lang="en-US" dirty="0" smtClean="0">
                <a:latin typeface="Georgia" pitchFamily="18" charset="0"/>
              </a:rPr>
              <a:t>Follow the Campaign </a:t>
            </a:r>
          </a:p>
          <a:p>
            <a:pPr lvl="1"/>
            <a:r>
              <a:rPr lang="en-US" sz="2200" dirty="0" smtClean="0">
                <a:latin typeface="Georgia" pitchFamily="18" charset="0"/>
              </a:rPr>
              <a:t>Website</a:t>
            </a:r>
            <a:r>
              <a:rPr lang="en-US" sz="2200" dirty="0">
                <a:latin typeface="Georgia" pitchFamily="18" charset="0"/>
              </a:rPr>
              <a:t>: </a:t>
            </a:r>
            <a:r>
              <a:rPr lang="en-US" sz="2200" dirty="0">
                <a:latin typeface="Georgia" pitchFamily="18" charset="0"/>
                <a:hlinkClick r:id="rId2"/>
              </a:rPr>
              <a:t>http://</a:t>
            </a:r>
            <a:r>
              <a:rPr lang="en-US" sz="2200" dirty="0" smtClean="0">
                <a:latin typeface="Georgia" pitchFamily="18" charset="0"/>
                <a:hlinkClick r:id="rId2"/>
              </a:rPr>
              <a:t>florida.sierraclub.org/pantherhab1.asp</a:t>
            </a:r>
            <a:r>
              <a:rPr lang="en-US" sz="2200" dirty="0" smtClean="0">
                <a:latin typeface="Georgia" pitchFamily="18" charset="0"/>
              </a:rPr>
              <a:t> </a:t>
            </a:r>
          </a:p>
          <a:p>
            <a:pPr lvl="1"/>
            <a:r>
              <a:rPr lang="en-US" sz="2200" dirty="0" smtClean="0">
                <a:latin typeface="Georgia" pitchFamily="18" charset="0"/>
              </a:rPr>
              <a:t>Facebook: </a:t>
            </a:r>
            <a:r>
              <a:rPr lang="en-US" sz="2200" dirty="0" smtClean="0">
                <a:latin typeface="Georgia" pitchFamily="18" charset="0"/>
                <a:hlinkClick r:id="rId3"/>
              </a:rPr>
              <a:t>www.facebook.com/FLPantherCampaign</a:t>
            </a:r>
            <a:r>
              <a:rPr lang="en-US" sz="2200" dirty="0" smtClean="0">
                <a:latin typeface="Georgia" pitchFamily="18" charset="0"/>
              </a:rPr>
              <a:t> </a:t>
            </a:r>
          </a:p>
          <a:p>
            <a:pPr lvl="1"/>
            <a:r>
              <a:rPr lang="en-US" sz="2200" dirty="0" smtClean="0">
                <a:latin typeface="Georgia" pitchFamily="18" charset="0"/>
              </a:rPr>
              <a:t>Twitter: </a:t>
            </a:r>
            <a:r>
              <a:rPr lang="en-US" sz="2200" u="sng" dirty="0" smtClean="0">
                <a:latin typeface="Georgia" pitchFamily="18" charset="0"/>
                <a:hlinkClick r:id="rId4"/>
              </a:rPr>
              <a:t>www.twitter.com/Save_FLPanthers</a:t>
            </a:r>
            <a:r>
              <a:rPr lang="en-US" sz="2200" dirty="0" smtClean="0">
                <a:latin typeface="Georgia" pitchFamily="18" charset="0"/>
              </a:rPr>
              <a:t> </a:t>
            </a:r>
          </a:p>
          <a:p>
            <a:r>
              <a:rPr lang="en-US" dirty="0" smtClean="0">
                <a:solidFill>
                  <a:srgbClr val="FFFFCC"/>
                </a:solidFill>
                <a:latin typeface="Georgia" pitchFamily="18" charset="0"/>
              </a:rPr>
              <a:t>Educate </a:t>
            </a:r>
            <a:r>
              <a:rPr lang="en-US" dirty="0">
                <a:solidFill>
                  <a:srgbClr val="FFFFCC"/>
                </a:solidFill>
                <a:latin typeface="Georgia" pitchFamily="18" charset="0"/>
              </a:rPr>
              <a:t>others about panther habitat loss and species decline</a:t>
            </a:r>
          </a:p>
          <a:p>
            <a:r>
              <a:rPr lang="en-US" dirty="0">
                <a:solidFill>
                  <a:srgbClr val="FFFFCC"/>
                </a:solidFill>
                <a:latin typeface="Georgia" pitchFamily="18" charset="0"/>
              </a:rPr>
              <a:t>Pressure local governments not to approve development in sensitive areas and support protection and acquisition of panther habitat</a:t>
            </a:r>
          </a:p>
          <a:p>
            <a:r>
              <a:rPr lang="en-US" dirty="0" smtClean="0">
                <a:solidFill>
                  <a:srgbClr val="FFFFCC"/>
                </a:solidFill>
                <a:latin typeface="Georgia" pitchFamily="18" charset="0"/>
              </a:rPr>
              <a:t>Demand </a:t>
            </a:r>
            <a:r>
              <a:rPr lang="en-US" dirty="0">
                <a:solidFill>
                  <a:srgbClr val="FFFFCC"/>
                </a:solidFill>
                <a:latin typeface="Georgia" pitchFamily="18" charset="0"/>
              </a:rPr>
              <a:t>Critical Habitat Designation</a:t>
            </a:r>
          </a:p>
          <a:p>
            <a:r>
              <a:rPr lang="en-US" dirty="0">
                <a:solidFill>
                  <a:srgbClr val="FFFFCC"/>
                </a:solidFill>
                <a:latin typeface="Georgia" pitchFamily="18" charset="0"/>
              </a:rPr>
              <a:t>Drive carefully</a:t>
            </a:r>
          </a:p>
        </p:txBody>
      </p:sp>
    </p:spTree>
    <p:extLst>
      <p:ext uri="{BB962C8B-B14F-4D97-AF65-F5344CB8AC3E}">
        <p14:creationId xmlns:p14="http://schemas.microsoft.com/office/powerpoint/2010/main" val="38843826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3724" y="1066800"/>
            <a:ext cx="6470276" cy="5562600"/>
          </a:xfrm>
        </p:spPr>
        <p:txBody>
          <a:bodyPr>
            <a:noAutofit/>
          </a:bodyPr>
          <a:lstStyle/>
          <a:p>
            <a:pPr marL="0" indent="0">
              <a:buNone/>
            </a:pPr>
            <a:r>
              <a:rPr lang="en-US" sz="2800" dirty="0">
                <a:latin typeface="Georgia" pitchFamily="18" charset="0"/>
              </a:rPr>
              <a:t>Brian </a:t>
            </a:r>
            <a:r>
              <a:rPr lang="en-US" sz="2800" dirty="0" smtClean="0">
                <a:latin typeface="Georgia" pitchFamily="18" charset="0"/>
              </a:rPr>
              <a:t>Paradise		</a:t>
            </a:r>
            <a:r>
              <a:rPr lang="en-US" i="1" dirty="0" smtClean="0">
                <a:latin typeface="Georgia" pitchFamily="18" charset="0"/>
              </a:rPr>
              <a:t>NE </a:t>
            </a:r>
            <a:r>
              <a:rPr lang="en-US" i="1" dirty="0">
                <a:latin typeface="Georgia" pitchFamily="18" charset="0"/>
              </a:rPr>
              <a:t>Florida</a:t>
            </a:r>
            <a:r>
              <a:rPr lang="en-US" dirty="0">
                <a:latin typeface="Georgia" pitchFamily="18" charset="0"/>
              </a:rPr>
              <a:t/>
            </a:r>
            <a:br>
              <a:rPr lang="en-US" dirty="0">
                <a:latin typeface="Georgia" pitchFamily="18" charset="0"/>
              </a:rPr>
            </a:br>
            <a:r>
              <a:rPr lang="en-US" sz="2800" dirty="0">
                <a:latin typeface="Georgia" pitchFamily="18" charset="0"/>
              </a:rPr>
              <a:t>Marti </a:t>
            </a:r>
            <a:r>
              <a:rPr lang="en-US" sz="2800" dirty="0" err="1" smtClean="0">
                <a:latin typeface="Georgia" pitchFamily="18" charset="0"/>
              </a:rPr>
              <a:t>Daltry</a:t>
            </a:r>
            <a:r>
              <a:rPr lang="en-US" sz="2800" dirty="0">
                <a:latin typeface="Georgia" pitchFamily="18" charset="0"/>
              </a:rPr>
              <a:t>	</a:t>
            </a:r>
            <a:r>
              <a:rPr lang="en-US" sz="2800" dirty="0" smtClean="0">
                <a:latin typeface="Georgia" pitchFamily="18" charset="0"/>
              </a:rPr>
              <a:t>	</a:t>
            </a:r>
            <a:r>
              <a:rPr lang="en-US" i="1" dirty="0" err="1" smtClean="0">
                <a:latin typeface="Georgia" pitchFamily="18" charset="0"/>
              </a:rPr>
              <a:t>Calusa</a:t>
            </a:r>
            <a:r>
              <a:rPr lang="en-US" sz="2800" dirty="0">
                <a:latin typeface="Georgia" pitchFamily="18" charset="0"/>
              </a:rPr>
              <a:t/>
            </a:r>
            <a:br>
              <a:rPr lang="en-US" sz="2800" dirty="0">
                <a:latin typeface="Georgia" pitchFamily="18" charset="0"/>
              </a:rPr>
            </a:br>
            <a:r>
              <a:rPr lang="en-US" sz="2800" dirty="0">
                <a:latin typeface="Georgia" pitchFamily="18" charset="0"/>
              </a:rPr>
              <a:t>Ruth </a:t>
            </a:r>
            <a:r>
              <a:rPr lang="en-US" sz="2800" dirty="0" smtClean="0">
                <a:latin typeface="Georgia" pitchFamily="18" charset="0"/>
              </a:rPr>
              <a:t>Bromberg		</a:t>
            </a:r>
            <a:r>
              <a:rPr lang="en-US" i="1" dirty="0" smtClean="0">
                <a:latin typeface="Georgia" pitchFamily="18" charset="0"/>
              </a:rPr>
              <a:t>Charlotte </a:t>
            </a:r>
            <a:r>
              <a:rPr lang="en-US" i="1" dirty="0">
                <a:latin typeface="Georgia" pitchFamily="18" charset="0"/>
              </a:rPr>
              <a:t>Harbor</a:t>
            </a:r>
            <a:r>
              <a:rPr lang="en-US" sz="2800" dirty="0">
                <a:latin typeface="Georgia" pitchFamily="18" charset="0"/>
              </a:rPr>
              <a:t/>
            </a:r>
            <a:br>
              <a:rPr lang="en-US" sz="2800" dirty="0">
                <a:latin typeface="Georgia" pitchFamily="18" charset="0"/>
              </a:rPr>
            </a:br>
            <a:r>
              <a:rPr lang="en-US" sz="2800" dirty="0">
                <a:latin typeface="Georgia" pitchFamily="18" charset="0"/>
              </a:rPr>
              <a:t>Marcia </a:t>
            </a:r>
            <a:r>
              <a:rPr lang="en-US" sz="2800" dirty="0" smtClean="0">
                <a:latin typeface="Georgia" pitchFamily="18" charset="0"/>
              </a:rPr>
              <a:t>Biggs		</a:t>
            </a:r>
            <a:r>
              <a:rPr lang="en-US" i="1" dirty="0" smtClean="0">
                <a:latin typeface="Georgia" pitchFamily="18" charset="0"/>
              </a:rPr>
              <a:t>Tampa </a:t>
            </a:r>
            <a:r>
              <a:rPr lang="en-US" i="1" dirty="0">
                <a:latin typeface="Georgia" pitchFamily="18" charset="0"/>
              </a:rPr>
              <a:t>Bay</a:t>
            </a:r>
            <a:r>
              <a:rPr lang="en-US" dirty="0">
                <a:latin typeface="Georgia" pitchFamily="18" charset="0"/>
              </a:rPr>
              <a:t/>
            </a:r>
            <a:br>
              <a:rPr lang="en-US" dirty="0">
                <a:latin typeface="Georgia" pitchFamily="18" charset="0"/>
              </a:rPr>
            </a:br>
            <a:r>
              <a:rPr lang="en-US" sz="2800" dirty="0">
                <a:latin typeface="Georgia" pitchFamily="18" charset="0"/>
              </a:rPr>
              <a:t>Marian </a:t>
            </a:r>
            <a:r>
              <a:rPr lang="en-US" sz="2800" dirty="0" smtClean="0">
                <a:latin typeface="Georgia" pitchFamily="18" charset="0"/>
              </a:rPr>
              <a:t>Ryan		</a:t>
            </a:r>
            <a:r>
              <a:rPr lang="en-US" i="1" dirty="0" smtClean="0">
                <a:latin typeface="Georgia" pitchFamily="18" charset="0"/>
              </a:rPr>
              <a:t>Ancient </a:t>
            </a:r>
            <a:r>
              <a:rPr lang="en-US" i="1" dirty="0">
                <a:latin typeface="Georgia" pitchFamily="18" charset="0"/>
              </a:rPr>
              <a:t>Islands</a:t>
            </a:r>
            <a:r>
              <a:rPr lang="en-US" sz="2800" dirty="0">
                <a:latin typeface="Georgia" pitchFamily="18" charset="0"/>
              </a:rPr>
              <a:t/>
            </a:r>
            <a:br>
              <a:rPr lang="en-US" sz="2800" dirty="0">
                <a:latin typeface="Georgia" pitchFamily="18" charset="0"/>
              </a:rPr>
            </a:br>
            <a:r>
              <a:rPr lang="en-US" sz="2800" dirty="0">
                <a:latin typeface="Georgia" pitchFamily="18" charset="0"/>
              </a:rPr>
              <a:t>Beverly </a:t>
            </a:r>
            <a:r>
              <a:rPr lang="en-US" sz="2800" dirty="0" smtClean="0">
                <a:latin typeface="Georgia" pitchFamily="18" charset="0"/>
              </a:rPr>
              <a:t>Griffiths		</a:t>
            </a:r>
            <a:r>
              <a:rPr lang="en-US" i="1" dirty="0" smtClean="0">
                <a:latin typeface="Georgia" pitchFamily="18" charset="0"/>
              </a:rPr>
              <a:t>Tampa </a:t>
            </a:r>
            <a:r>
              <a:rPr lang="en-US" i="1" dirty="0">
                <a:latin typeface="Georgia" pitchFamily="18" charset="0"/>
              </a:rPr>
              <a:t>Bay</a:t>
            </a:r>
            <a:br>
              <a:rPr lang="en-US" i="1" dirty="0">
                <a:latin typeface="Georgia" pitchFamily="18" charset="0"/>
              </a:rPr>
            </a:br>
            <a:r>
              <a:rPr lang="en-US" sz="2800" dirty="0">
                <a:latin typeface="Georgia" pitchFamily="18" charset="0"/>
              </a:rPr>
              <a:t>Kent </a:t>
            </a:r>
            <a:r>
              <a:rPr lang="en-US" sz="2800" dirty="0" smtClean="0">
                <a:latin typeface="Georgia" pitchFamily="18" charset="0"/>
              </a:rPr>
              <a:t>Bailey			</a:t>
            </a:r>
            <a:r>
              <a:rPr lang="en-US" i="1" dirty="0" smtClean="0">
                <a:latin typeface="Georgia" pitchFamily="18" charset="0"/>
              </a:rPr>
              <a:t>Tampa </a:t>
            </a:r>
            <a:r>
              <a:rPr lang="en-US" i="1" dirty="0">
                <a:latin typeface="Georgia" pitchFamily="18" charset="0"/>
              </a:rPr>
              <a:t>Bay</a:t>
            </a:r>
            <a:br>
              <a:rPr lang="en-US" i="1" dirty="0">
                <a:latin typeface="Georgia" pitchFamily="18" charset="0"/>
              </a:rPr>
            </a:br>
            <a:r>
              <a:rPr lang="en-US" sz="2800" dirty="0">
                <a:latin typeface="Georgia" pitchFamily="18" charset="0"/>
              </a:rPr>
              <a:t>Barbara </a:t>
            </a:r>
            <a:r>
              <a:rPr lang="en-US" sz="2800" dirty="0" smtClean="0">
                <a:latin typeface="Georgia" pitchFamily="18" charset="0"/>
              </a:rPr>
              <a:t>Curtis		</a:t>
            </a:r>
            <a:r>
              <a:rPr lang="en-US" i="1" dirty="0" smtClean="0">
                <a:latin typeface="Georgia" pitchFamily="18" charset="0"/>
              </a:rPr>
              <a:t>Broward</a:t>
            </a:r>
            <a:r>
              <a:rPr lang="en-US" sz="2800" dirty="0">
                <a:latin typeface="Georgia" pitchFamily="18" charset="0"/>
              </a:rPr>
              <a:t/>
            </a:r>
            <a:br>
              <a:rPr lang="en-US" sz="2800" dirty="0">
                <a:latin typeface="Georgia" pitchFamily="18" charset="0"/>
              </a:rPr>
            </a:br>
            <a:r>
              <a:rPr lang="en-US" sz="2800" dirty="0">
                <a:latin typeface="Georgia" pitchFamily="18" charset="0"/>
              </a:rPr>
              <a:t>Roy </a:t>
            </a:r>
            <a:r>
              <a:rPr lang="en-US" sz="2800" dirty="0" smtClean="0">
                <a:latin typeface="Georgia" pitchFamily="18" charset="0"/>
              </a:rPr>
              <a:t>Ault			</a:t>
            </a:r>
            <a:r>
              <a:rPr lang="en-US" i="1" dirty="0" smtClean="0">
                <a:latin typeface="Georgia" pitchFamily="18" charset="0"/>
              </a:rPr>
              <a:t>Manatee-Sarasota</a:t>
            </a:r>
            <a:r>
              <a:rPr lang="en-US" sz="2800" dirty="0">
                <a:latin typeface="Georgia" pitchFamily="18" charset="0"/>
              </a:rPr>
              <a:t/>
            </a:r>
            <a:br>
              <a:rPr lang="en-US" sz="2800" dirty="0">
                <a:latin typeface="Georgia" pitchFamily="18" charset="0"/>
              </a:rPr>
            </a:br>
            <a:r>
              <a:rPr lang="en-US" sz="2800" dirty="0">
                <a:latin typeface="Georgia" pitchFamily="18" charset="0"/>
              </a:rPr>
              <a:t>Paula </a:t>
            </a:r>
            <a:r>
              <a:rPr lang="en-US" sz="2800" dirty="0" smtClean="0">
                <a:latin typeface="Georgia" pitchFamily="18" charset="0"/>
              </a:rPr>
              <a:t>House		</a:t>
            </a:r>
            <a:r>
              <a:rPr lang="en-US" i="1" dirty="0" smtClean="0">
                <a:latin typeface="Georgia" pitchFamily="18" charset="0"/>
              </a:rPr>
              <a:t>Ancient </a:t>
            </a:r>
            <a:r>
              <a:rPr lang="en-US" i="1" dirty="0">
                <a:latin typeface="Georgia" pitchFamily="18" charset="0"/>
              </a:rPr>
              <a:t>Islands</a:t>
            </a:r>
          </a:p>
        </p:txBody>
      </p:sp>
      <p:sp>
        <p:nvSpPr>
          <p:cNvPr id="2" name="Title 1"/>
          <p:cNvSpPr>
            <a:spLocks noGrp="1"/>
          </p:cNvSpPr>
          <p:nvPr>
            <p:ph type="title"/>
          </p:nvPr>
        </p:nvSpPr>
        <p:spPr/>
        <p:txBody>
          <a:bodyPr/>
          <a:lstStyle/>
          <a:p>
            <a:r>
              <a:rPr lang="en-US" u="sng" dirty="0" smtClean="0">
                <a:latin typeface="Book Antiqua" pitchFamily="18" charset="0"/>
              </a:rPr>
              <a:t>Florida Panther Team: Thank You!</a:t>
            </a:r>
            <a:endParaRPr lang="en-US" u="sng" dirty="0">
              <a:latin typeface="Book Antiqua" pitchFamily="18" charset="0"/>
            </a:endParaRPr>
          </a:p>
        </p:txBody>
      </p:sp>
      <p:pic>
        <p:nvPicPr>
          <p:cNvPr id="9218" name="Picture 2" descr="http://cdn2.arkive.org/media/EB/EBFE4AF7-8539-4DF4-B2DB-89F0A1CBF7F1/Presentation.Large/Florida-panther-footpri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2535116"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5240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91600" cy="545523"/>
          </a:xfrm>
        </p:spPr>
        <p:txBody>
          <a:bodyPr>
            <a:noAutofit/>
          </a:bodyPr>
          <a:lstStyle/>
          <a:p>
            <a:pPr algn="ctr"/>
            <a:r>
              <a:rPr lang="en-US" sz="3800" dirty="0" smtClean="0">
                <a:latin typeface="Book Antiqua" pitchFamily="18" charset="0"/>
                <a:cs typeface="Vijaya" pitchFamily="34" charset="0"/>
              </a:rPr>
              <a:t>Thank You! Questions Welcome!</a:t>
            </a:r>
            <a:endParaRPr lang="en-US" sz="3800" dirty="0">
              <a:latin typeface="Book Antiqua" pitchFamily="18" charset="0"/>
              <a:cs typeface="Vijaya" pitchFamily="34" charset="0"/>
            </a:endParaRPr>
          </a:p>
        </p:txBody>
      </p:sp>
      <p:sp>
        <p:nvSpPr>
          <p:cNvPr id="3" name="Content Placeholder 2"/>
          <p:cNvSpPr>
            <a:spLocks noGrp="1"/>
          </p:cNvSpPr>
          <p:nvPr>
            <p:ph idx="1"/>
          </p:nvPr>
        </p:nvSpPr>
        <p:spPr/>
        <p:txBody>
          <a:bodyPr/>
          <a:lstStyle/>
          <a:p>
            <a:endParaRPr lang="en-US"/>
          </a:p>
        </p:txBody>
      </p:sp>
      <p:pic>
        <p:nvPicPr>
          <p:cNvPr id="10258" name="Picture 18" descr="http://farm3.static.flickr.com/2085/2375297523_528c6bc7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97923"/>
            <a:ext cx="8258735" cy="54838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49135" y="6111261"/>
            <a:ext cx="990600" cy="276999"/>
          </a:xfrm>
          <a:prstGeom prst="rect">
            <a:avLst/>
          </a:prstGeom>
          <a:noFill/>
        </p:spPr>
        <p:txBody>
          <a:bodyPr wrap="square" rtlCol="0">
            <a:spAutoFit/>
          </a:bodyPr>
          <a:lstStyle/>
          <a:p>
            <a:r>
              <a:rPr lang="en-US" sz="1200" dirty="0" smtClean="0"/>
              <a:t>Flickriver.com</a:t>
            </a:r>
            <a:endParaRPr lang="en-US" sz="12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2161" y="5505450"/>
            <a:ext cx="541020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1102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130425"/>
            <a:ext cx="4800600" cy="1374775"/>
          </a:xfrm>
        </p:spPr>
        <p:txBody>
          <a:bodyPr>
            <a:normAutofit fontScale="90000"/>
          </a:bodyPr>
          <a:lstStyle/>
          <a:p>
            <a:r>
              <a:rPr lang="en-US" dirty="0" smtClean="0">
                <a:solidFill>
                  <a:schemeClr val="bg1"/>
                </a:solidFill>
                <a:latin typeface="Plantagenet Cherokee" pitchFamily="18" charset="0"/>
              </a:rPr>
              <a:t>Florida Panther Critical Habitat Campaign</a:t>
            </a:r>
            <a:endParaRPr lang="en-US" dirty="0">
              <a:solidFill>
                <a:schemeClr val="bg1"/>
              </a:solidFill>
              <a:latin typeface="Plantagenet Cherokee" pitchFamily="18" charset="0"/>
            </a:endParaRPr>
          </a:p>
        </p:txBody>
      </p:sp>
      <p:pic>
        <p:nvPicPr>
          <p:cNvPr id="7170" name="Picture 2" descr="C:\Users\Alexis Meyer\Desktop\Maps &amp; Images\sarto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657601"/>
            <a:ext cx="8105775"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838200" y="3835212"/>
            <a:ext cx="3810000" cy="965388"/>
          </a:xfrm>
        </p:spPr>
        <p:txBody>
          <a:bodyPr/>
          <a:lstStyle/>
          <a:p>
            <a:r>
              <a:rPr lang="en-US" dirty="0" smtClean="0">
                <a:latin typeface="Georgia" pitchFamily="18" charset="0"/>
              </a:rPr>
              <a:t>Alexis Meyer, MSc</a:t>
            </a:r>
          </a:p>
        </p:txBody>
      </p:sp>
      <p:pic>
        <p:nvPicPr>
          <p:cNvPr id="6148" name="Picture 4" descr="http://www.examiner.com/images/blog/replicate/EXID24466/images/sierra-club-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75" y="0"/>
            <a:ext cx="1381125" cy="206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671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1-news.softpedia-static.com/images/news2/We-Are-Causing-the-Sixth-Mass-Extinction-in-Earth-039-s-History-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3810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u="sng" dirty="0" smtClean="0">
                <a:latin typeface="Book Antiqua" pitchFamily="18" charset="0"/>
              </a:rPr>
              <a:t>6</a:t>
            </a:r>
            <a:r>
              <a:rPr lang="en-US" u="sng" baseline="30000" dirty="0" smtClean="0">
                <a:latin typeface="Book Antiqua" pitchFamily="18" charset="0"/>
              </a:rPr>
              <a:t>th</a:t>
            </a:r>
            <a:r>
              <a:rPr lang="en-US" u="sng" dirty="0" smtClean="0">
                <a:latin typeface="Book Antiqua" pitchFamily="18" charset="0"/>
              </a:rPr>
              <a:t> Mass Extinction Event</a:t>
            </a:r>
            <a:endParaRPr lang="en-US" u="sng" dirty="0">
              <a:latin typeface="Book Antiqua" pitchFamily="18" charset="0"/>
            </a:endParaRPr>
          </a:p>
        </p:txBody>
      </p:sp>
      <p:sp>
        <p:nvSpPr>
          <p:cNvPr id="3" name="Content Placeholder 2"/>
          <p:cNvSpPr>
            <a:spLocks noGrp="1"/>
          </p:cNvSpPr>
          <p:nvPr>
            <p:ph idx="1"/>
          </p:nvPr>
        </p:nvSpPr>
        <p:spPr/>
        <p:txBody>
          <a:bodyPr/>
          <a:lstStyle/>
          <a:p>
            <a:endParaRPr lang="en-US" dirty="0"/>
          </a:p>
        </p:txBody>
      </p:sp>
      <p:pic>
        <p:nvPicPr>
          <p:cNvPr id="4100" name="Picture 4" descr="https://c479107.ssl.cf2.rackcdn.com/files/7994/area14mp/mqkddnfw-1329955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 y="1219200"/>
            <a:ext cx="7434457"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8455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60" y="247546"/>
            <a:ext cx="8229600" cy="715962"/>
          </a:xfrm>
        </p:spPr>
        <p:txBody>
          <a:bodyPr/>
          <a:lstStyle/>
          <a:p>
            <a:r>
              <a:rPr lang="en-US" u="sng" dirty="0" smtClean="0">
                <a:latin typeface="Book Antiqua" pitchFamily="18" charset="0"/>
              </a:rPr>
              <a:t>Watching a </a:t>
            </a:r>
            <a:r>
              <a:rPr lang="en-US" u="sng" dirty="0">
                <a:latin typeface="Book Antiqua" pitchFamily="18" charset="0"/>
              </a:rPr>
              <a:t>S</a:t>
            </a:r>
            <a:r>
              <a:rPr lang="en-US" u="sng" dirty="0" smtClean="0">
                <a:latin typeface="Book Antiqua" pitchFamily="18" charset="0"/>
              </a:rPr>
              <a:t>pecies Vanish</a:t>
            </a:r>
            <a:endParaRPr lang="en-US" u="sng" dirty="0">
              <a:latin typeface="Book Antiqua" pitchFamily="18" charset="0"/>
            </a:endParaRPr>
          </a:p>
        </p:txBody>
      </p:sp>
      <p:sp>
        <p:nvSpPr>
          <p:cNvPr id="4" name="TextBox 3"/>
          <p:cNvSpPr txBox="1"/>
          <p:nvPr/>
        </p:nvSpPr>
        <p:spPr>
          <a:xfrm>
            <a:off x="112060" y="6057781"/>
            <a:ext cx="954740" cy="800219"/>
          </a:xfrm>
          <a:prstGeom prst="rect">
            <a:avLst/>
          </a:prstGeom>
          <a:noFill/>
        </p:spPr>
        <p:txBody>
          <a:bodyPr wrap="square" rtlCol="0">
            <a:spAutoFit/>
          </a:bodyPr>
          <a:lstStyle/>
          <a:p>
            <a:r>
              <a:rPr lang="en-US" sz="1200" dirty="0" smtClean="0"/>
              <a:t>Smithsonian Archives, FWC</a:t>
            </a:r>
          </a:p>
          <a:p>
            <a:endParaRPr lang="en-US" sz="1000" dirty="0"/>
          </a:p>
        </p:txBody>
      </p:sp>
      <p:pic>
        <p:nvPicPr>
          <p:cNvPr id="1030" name="Picture 6" descr="http://thylacine.psu.edu/pics/high_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295400" y="1038722"/>
            <a:ext cx="4800600" cy="30441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1.gstatic.com/images?q=tbn:ANd9GcRIC4vDJTzsDZ3pjX6eaq1aI_2NKTpIRsrFXRMa2WH-_MMM4vxK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26350"/>
            <a:ext cx="3634977" cy="29370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nextdoornature.files.wordpress.com/2012/06/market-hunting-of-cougars-photo-usfws-public-domain.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9694" y="3787588"/>
            <a:ext cx="4294306" cy="29758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upload.wikimedia.org/wikipedia/commons/9/99/Bagged_thylacine.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044117" y="312373"/>
            <a:ext cx="3099883" cy="354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4229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Life History</a:t>
            </a:r>
            <a:endParaRPr lang="en-US" u="sng" dirty="0">
              <a:latin typeface="Book Antiqua" pitchFamily="18" charset="0"/>
            </a:endParaRPr>
          </a:p>
        </p:txBody>
      </p:sp>
      <p:sp>
        <p:nvSpPr>
          <p:cNvPr id="3" name="Content Placeholder 2"/>
          <p:cNvSpPr>
            <a:spLocks noGrp="1"/>
          </p:cNvSpPr>
          <p:nvPr>
            <p:ph idx="1"/>
          </p:nvPr>
        </p:nvSpPr>
        <p:spPr>
          <a:xfrm>
            <a:off x="457199" y="1066800"/>
            <a:ext cx="8553451" cy="5791200"/>
          </a:xfrm>
        </p:spPr>
        <p:txBody>
          <a:bodyPr>
            <a:normAutofit fontScale="92500" lnSpcReduction="20000"/>
          </a:bodyPr>
          <a:lstStyle/>
          <a:p>
            <a:r>
              <a:rPr lang="en-US" i="1" dirty="0">
                <a:latin typeface="Georgia" pitchFamily="18" charset="0"/>
                <a:cs typeface="Arial" pitchFamily="34" charset="0"/>
              </a:rPr>
              <a:t>Puma </a:t>
            </a:r>
            <a:r>
              <a:rPr lang="en-US" i="1" dirty="0" err="1">
                <a:latin typeface="Georgia" pitchFamily="18" charset="0"/>
                <a:cs typeface="Arial" pitchFamily="34" charset="0"/>
              </a:rPr>
              <a:t>concolor</a:t>
            </a:r>
            <a:r>
              <a:rPr lang="en-US" i="1" dirty="0">
                <a:latin typeface="Georgia" pitchFamily="18" charset="0"/>
                <a:cs typeface="Arial" pitchFamily="34" charset="0"/>
              </a:rPr>
              <a:t> </a:t>
            </a:r>
            <a:r>
              <a:rPr lang="en-US" i="1" dirty="0" err="1">
                <a:latin typeface="Georgia" pitchFamily="18" charset="0"/>
                <a:cs typeface="Arial" pitchFamily="34" charset="0"/>
              </a:rPr>
              <a:t>coryi</a:t>
            </a:r>
            <a:endParaRPr lang="en-US" i="1" dirty="0" smtClean="0">
              <a:latin typeface="Georgia" pitchFamily="18" charset="0"/>
              <a:cs typeface="Arial" pitchFamily="34" charset="0"/>
            </a:endParaRPr>
          </a:p>
          <a:p>
            <a:r>
              <a:rPr lang="en-US" dirty="0" smtClean="0">
                <a:latin typeface="Georgia" pitchFamily="18" charset="0"/>
                <a:cs typeface="Arial" pitchFamily="34" charset="0"/>
              </a:rPr>
              <a:t>K-Selected Species </a:t>
            </a:r>
          </a:p>
          <a:p>
            <a:r>
              <a:rPr lang="en-US" dirty="0" smtClean="0">
                <a:latin typeface="Georgia" pitchFamily="18" charset="0"/>
                <a:cs typeface="Arial" pitchFamily="34" charset="0"/>
              </a:rPr>
              <a:t>Live 5 -12 years</a:t>
            </a:r>
          </a:p>
          <a:p>
            <a:r>
              <a:rPr lang="en-US" dirty="0" smtClean="0">
                <a:latin typeface="Georgia" pitchFamily="18" charset="0"/>
                <a:cs typeface="Arial" pitchFamily="34" charset="0"/>
              </a:rPr>
              <a:t>Have roughly 2 kittens</a:t>
            </a:r>
          </a:p>
          <a:p>
            <a:r>
              <a:rPr lang="en-US" dirty="0" smtClean="0">
                <a:latin typeface="Georgia" pitchFamily="18" charset="0"/>
                <a:cs typeface="Arial" pitchFamily="34" charset="0"/>
              </a:rPr>
              <a:t>Tawny color</a:t>
            </a:r>
          </a:p>
          <a:p>
            <a:r>
              <a:rPr lang="en-US" dirty="0" smtClean="0">
                <a:latin typeface="Georgia" pitchFamily="18" charset="0"/>
                <a:cs typeface="Arial" pitchFamily="34" charset="0"/>
              </a:rPr>
              <a:t>Weighing 100-160 lbs.</a:t>
            </a:r>
          </a:p>
          <a:p>
            <a:r>
              <a:rPr lang="en-US" dirty="0" smtClean="0">
                <a:latin typeface="Georgia" pitchFamily="18" charset="0"/>
                <a:cs typeface="Arial" pitchFamily="34" charset="0"/>
              </a:rPr>
              <a:t>6-7 </a:t>
            </a:r>
            <a:r>
              <a:rPr lang="en-US" dirty="0">
                <a:latin typeface="Georgia" pitchFamily="18" charset="0"/>
                <a:cs typeface="Arial" pitchFamily="34" charset="0"/>
              </a:rPr>
              <a:t>ft. </a:t>
            </a:r>
            <a:r>
              <a:rPr lang="en-US" dirty="0" smtClean="0">
                <a:latin typeface="Georgia" pitchFamily="18" charset="0"/>
                <a:cs typeface="Arial" pitchFamily="34" charset="0"/>
              </a:rPr>
              <a:t>long, 3ft. at shoulder</a:t>
            </a:r>
          </a:p>
          <a:p>
            <a:r>
              <a:rPr lang="en-US" dirty="0" smtClean="0">
                <a:latin typeface="Georgia" pitchFamily="18" charset="0"/>
                <a:cs typeface="Arial" pitchFamily="34" charset="0"/>
              </a:rPr>
              <a:t>Nocturnal – most active at night</a:t>
            </a:r>
          </a:p>
          <a:p>
            <a:r>
              <a:rPr lang="en-US" dirty="0">
                <a:latin typeface="Georgia" pitchFamily="18" charset="0"/>
                <a:cs typeface="Arial" pitchFamily="34" charset="0"/>
              </a:rPr>
              <a:t>Feed primarily on hogs, deer, and small mammals</a:t>
            </a:r>
          </a:p>
          <a:p>
            <a:r>
              <a:rPr lang="en-US" dirty="0" smtClean="0">
                <a:latin typeface="Georgia" pitchFamily="18" charset="0"/>
                <a:cs typeface="Arial" pitchFamily="34" charset="0"/>
              </a:rPr>
              <a:t>Home range of 75 miles (females) to 100 miles (males)</a:t>
            </a:r>
          </a:p>
          <a:p>
            <a:r>
              <a:rPr lang="en-US" dirty="0" smtClean="0">
                <a:latin typeface="Georgia" pitchFamily="18" charset="0"/>
                <a:cs typeface="Arial" pitchFamily="34" charset="0"/>
              </a:rPr>
              <a:t>Depend on saw palmetto plant for dens and stalking prey</a:t>
            </a:r>
          </a:p>
          <a:p>
            <a:r>
              <a:rPr lang="en-US" dirty="0" smtClean="0">
                <a:latin typeface="Georgia" pitchFamily="18" charset="0"/>
                <a:cs typeface="Arial" pitchFamily="34" charset="0"/>
              </a:rPr>
              <a:t>Shy – Have never attacked a human</a:t>
            </a:r>
          </a:p>
          <a:p>
            <a:endParaRPr lang="en-US" dirty="0">
              <a:latin typeface="Georgia" pitchFamily="18" charset="0"/>
              <a:cs typeface="Arial" pitchFamily="34" charset="0"/>
            </a:endParaRPr>
          </a:p>
          <a:p>
            <a:pPr marL="0" indent="0">
              <a:buNone/>
            </a:pPr>
            <a:r>
              <a:rPr lang="en-US" dirty="0" smtClean="0">
                <a:latin typeface="Georgia" pitchFamily="18" charset="0"/>
                <a:cs typeface="Arial" pitchFamily="34" charset="0"/>
              </a:rPr>
              <a:t>Interesting Fact</a:t>
            </a:r>
            <a:r>
              <a:rPr lang="en-US" dirty="0">
                <a:latin typeface="Georgia" pitchFamily="18" charset="0"/>
                <a:cs typeface="Arial" pitchFamily="34" charset="0"/>
              </a:rPr>
              <a:t>s</a:t>
            </a:r>
            <a:endParaRPr lang="en-US" dirty="0" smtClean="0">
              <a:latin typeface="Georgia" pitchFamily="18" charset="0"/>
              <a:cs typeface="Arial" pitchFamily="34" charset="0"/>
            </a:endParaRPr>
          </a:p>
          <a:p>
            <a:r>
              <a:rPr lang="en-US" dirty="0" smtClean="0">
                <a:latin typeface="Georgia" pitchFamily="18" charset="0"/>
                <a:cs typeface="Arial" pitchFamily="34" charset="0"/>
              </a:rPr>
              <a:t>Panthers can’t roar (but can purr)!</a:t>
            </a:r>
          </a:p>
          <a:p>
            <a:r>
              <a:rPr lang="en-US" dirty="0" smtClean="0">
                <a:latin typeface="Georgia" pitchFamily="18" charset="0"/>
                <a:cs typeface="Arial" pitchFamily="34" charset="0"/>
              </a:rPr>
              <a:t>There are no black panther (only leopards, jaguars, and bobcats)</a:t>
            </a:r>
          </a:p>
        </p:txBody>
      </p:sp>
      <p:pic>
        <p:nvPicPr>
          <p:cNvPr id="4098" name="Picture 2" descr="http://www.puppiesandflowers.com/blogimages/sept2007/floridaC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913" y="170540"/>
            <a:ext cx="4437738" cy="29387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05215" y="3020198"/>
            <a:ext cx="905435" cy="276999"/>
          </a:xfrm>
          <a:prstGeom prst="rect">
            <a:avLst/>
          </a:prstGeom>
          <a:noFill/>
        </p:spPr>
        <p:txBody>
          <a:bodyPr wrap="square" rtlCol="0">
            <a:spAutoFit/>
          </a:bodyPr>
          <a:lstStyle/>
          <a:p>
            <a:r>
              <a:rPr lang="en-US" sz="1200" dirty="0" smtClean="0"/>
              <a:t>Lowry Park</a:t>
            </a:r>
            <a:endParaRPr lang="en-US" sz="1200" dirty="0"/>
          </a:p>
        </p:txBody>
      </p:sp>
    </p:spTree>
    <p:extLst>
      <p:ext uri="{BB962C8B-B14F-4D97-AF65-F5344CB8AC3E}">
        <p14:creationId xmlns:p14="http://schemas.microsoft.com/office/powerpoint/2010/main" val="5879775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15962"/>
          </a:xfrm>
        </p:spPr>
        <p:txBody>
          <a:bodyPr/>
          <a:lstStyle/>
          <a:p>
            <a:r>
              <a:rPr lang="en-US" u="sng" dirty="0" smtClean="0">
                <a:latin typeface="Book Antiqua" pitchFamily="18" charset="0"/>
              </a:rPr>
              <a:t>Why Florida Panthers?</a:t>
            </a:r>
            <a:endParaRPr lang="en-US" u="sng" dirty="0">
              <a:latin typeface="Book Antiqua" pitchFamily="18" charset="0"/>
            </a:endParaRPr>
          </a:p>
        </p:txBody>
      </p:sp>
      <p:sp>
        <p:nvSpPr>
          <p:cNvPr id="3" name="Content Placeholder 2"/>
          <p:cNvSpPr>
            <a:spLocks noGrp="1"/>
          </p:cNvSpPr>
          <p:nvPr>
            <p:ph idx="1"/>
          </p:nvPr>
        </p:nvSpPr>
        <p:spPr>
          <a:xfrm>
            <a:off x="258213" y="914400"/>
            <a:ext cx="4770987" cy="2286000"/>
          </a:xfrm>
        </p:spPr>
        <p:txBody>
          <a:bodyPr>
            <a:normAutofit/>
          </a:bodyPr>
          <a:lstStyle/>
          <a:p>
            <a:pPr marL="0" indent="0">
              <a:buNone/>
            </a:pPr>
            <a:r>
              <a:rPr lang="en-US" dirty="0" smtClean="0">
                <a:latin typeface="Georgia" pitchFamily="18" charset="0"/>
                <a:cs typeface="Arial" pitchFamily="34" charset="0"/>
              </a:rPr>
              <a:t>Keystone Species</a:t>
            </a:r>
          </a:p>
          <a:p>
            <a:r>
              <a:rPr lang="en-US" dirty="0" smtClean="0">
                <a:solidFill>
                  <a:schemeClr val="tx1"/>
                </a:solidFill>
                <a:latin typeface="Georgia" pitchFamily="18" charset="0"/>
                <a:cs typeface="Arial" pitchFamily="34" charset="0"/>
              </a:rPr>
              <a:t>Represent the health of the ecosystem</a:t>
            </a:r>
          </a:p>
          <a:p>
            <a:pPr marL="0" indent="0">
              <a:buNone/>
            </a:pPr>
            <a:r>
              <a:rPr lang="en-US" dirty="0" smtClean="0">
                <a:latin typeface="Georgia" pitchFamily="18" charset="0"/>
                <a:cs typeface="Arial" pitchFamily="34" charset="0"/>
              </a:rPr>
              <a:t>Umbrella Species</a:t>
            </a:r>
          </a:p>
          <a:p>
            <a:r>
              <a:rPr lang="en-US" dirty="0" smtClean="0">
                <a:solidFill>
                  <a:srgbClr val="FFFFFF"/>
                </a:solidFill>
                <a:latin typeface="Georgia" pitchFamily="18" charset="0"/>
                <a:cs typeface="Arial" pitchFamily="34" charset="0"/>
              </a:rPr>
              <a:t>Protects </a:t>
            </a:r>
            <a:r>
              <a:rPr lang="en-US" dirty="0">
                <a:solidFill>
                  <a:srgbClr val="FFFFFF"/>
                </a:solidFill>
                <a:latin typeface="Georgia" pitchFamily="18" charset="0"/>
                <a:cs typeface="Arial" pitchFamily="34" charset="0"/>
              </a:rPr>
              <a:t>all species </a:t>
            </a:r>
            <a:endParaRPr lang="en-US" dirty="0" smtClean="0">
              <a:solidFill>
                <a:srgbClr val="FFFFFF"/>
              </a:solidFill>
              <a:latin typeface="Georgia" pitchFamily="18" charset="0"/>
              <a:cs typeface="Arial" pitchFamily="34" charset="0"/>
            </a:endParaRPr>
          </a:p>
          <a:p>
            <a:endParaRPr lang="en-US" dirty="0"/>
          </a:p>
        </p:txBody>
      </p:sp>
      <p:sp>
        <p:nvSpPr>
          <p:cNvPr id="5" name="TextBox 4"/>
          <p:cNvSpPr txBox="1"/>
          <p:nvPr/>
        </p:nvSpPr>
        <p:spPr>
          <a:xfrm>
            <a:off x="7620000" y="4114800"/>
            <a:ext cx="1524000" cy="307777"/>
          </a:xfrm>
          <a:prstGeom prst="rect">
            <a:avLst/>
          </a:prstGeom>
          <a:noFill/>
        </p:spPr>
        <p:txBody>
          <a:bodyPr wrap="square" rtlCol="0">
            <a:spAutoFit/>
          </a:bodyPr>
          <a:lstStyle/>
          <a:p>
            <a:r>
              <a:rPr lang="en-US" sz="1400" dirty="0" smtClean="0"/>
              <a:t>Wyoming WRI</a:t>
            </a:r>
            <a:endParaRPr lang="en-US" sz="1400" dirty="0"/>
          </a:p>
        </p:txBody>
      </p:sp>
      <p:pic>
        <p:nvPicPr>
          <p:cNvPr id="9" name="Picture 12" descr="http://farm3.static.flickr.com/2503/4047346813_29d9627e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24200"/>
            <a:ext cx="6477000" cy="3886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72200" y="6477000"/>
            <a:ext cx="1905000" cy="276999"/>
          </a:xfrm>
          <a:prstGeom prst="rect">
            <a:avLst/>
          </a:prstGeom>
          <a:noFill/>
        </p:spPr>
        <p:txBody>
          <a:bodyPr wrap="square" rtlCol="0">
            <a:spAutoFit/>
          </a:bodyPr>
          <a:lstStyle/>
          <a:p>
            <a:r>
              <a:rPr lang="en-US" sz="1200" dirty="0"/>
              <a:t>Ripple and </a:t>
            </a:r>
            <a:r>
              <a:rPr lang="en-US" sz="1200" dirty="0" err="1" smtClean="0"/>
              <a:t>Bescht</a:t>
            </a:r>
            <a:r>
              <a:rPr lang="en-US" sz="1200" dirty="0" smtClean="0"/>
              <a:t> </a:t>
            </a:r>
            <a:r>
              <a:rPr lang="en-US" sz="1200" dirty="0"/>
              <a:t>(2006)</a:t>
            </a:r>
          </a:p>
        </p:txBody>
      </p:sp>
      <p:pic>
        <p:nvPicPr>
          <p:cNvPr id="4" name="Picture 2" descr="http://www.wyocoopunit.org/files/cache/d73ac0717686e34ec5e5d059ac0f0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641" y="838200"/>
            <a:ext cx="4154905"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8202" y="4686361"/>
            <a:ext cx="2050998" cy="1785104"/>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200" dirty="0">
                <a:latin typeface="Georgia" pitchFamily="18" charset="0"/>
                <a:cs typeface="Arial" pitchFamily="34" charset="0"/>
              </a:rPr>
              <a:t>Charismatic </a:t>
            </a:r>
            <a:r>
              <a:rPr lang="en-US" sz="2200" dirty="0" smtClean="0">
                <a:latin typeface="Georgia" pitchFamily="18" charset="0"/>
                <a:cs typeface="Arial" pitchFamily="34" charset="0"/>
              </a:rPr>
              <a:t>Mega-fauna </a:t>
            </a:r>
            <a:r>
              <a:rPr lang="en-US" sz="2200" dirty="0">
                <a:latin typeface="Georgia" pitchFamily="18" charset="0"/>
                <a:cs typeface="Arial" pitchFamily="34" charset="0"/>
              </a:rPr>
              <a:t>vs. </a:t>
            </a:r>
            <a:endParaRPr lang="en-US" sz="2200" dirty="0" smtClean="0">
              <a:latin typeface="Georgia" pitchFamily="18" charset="0"/>
              <a:cs typeface="Arial" pitchFamily="34" charset="0"/>
            </a:endParaRPr>
          </a:p>
          <a:p>
            <a:r>
              <a:rPr lang="en-US" sz="2200" dirty="0" smtClean="0">
                <a:latin typeface="Georgia" pitchFamily="18" charset="0"/>
                <a:cs typeface="Arial" pitchFamily="34" charset="0"/>
              </a:rPr>
              <a:t>Imperiled Rarities</a:t>
            </a:r>
            <a:endParaRPr lang="en-US" sz="2200" dirty="0">
              <a:latin typeface="Georgia" pitchFamily="18" charset="0"/>
              <a:cs typeface="Arial" pitchFamily="34" charset="0"/>
            </a:endParaRPr>
          </a:p>
        </p:txBody>
      </p:sp>
    </p:spTree>
    <p:extLst>
      <p:ext uri="{BB962C8B-B14F-4D97-AF65-F5344CB8AC3E}">
        <p14:creationId xmlns:p14="http://schemas.microsoft.com/office/powerpoint/2010/main" val="31814347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Book Antiqua" pitchFamily="18" charset="0"/>
              </a:rPr>
              <a:t>Historic Range</a:t>
            </a:r>
            <a:endParaRPr lang="en-US" u="sng" dirty="0">
              <a:latin typeface="Book Antiqua" pitchFamily="18"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609599"/>
            <a:ext cx="4410075" cy="5967479"/>
          </a:xfrm>
        </p:spPr>
      </p:pic>
      <p:sp>
        <p:nvSpPr>
          <p:cNvPr id="3" name="TextBox 2"/>
          <p:cNvSpPr txBox="1"/>
          <p:nvPr/>
        </p:nvSpPr>
        <p:spPr>
          <a:xfrm>
            <a:off x="457200" y="1066800"/>
            <a:ext cx="3276600" cy="4524315"/>
          </a:xfrm>
          <a:prstGeom prst="rect">
            <a:avLst/>
          </a:prstGeom>
          <a:noFill/>
        </p:spPr>
        <p:txBody>
          <a:bodyPr wrap="square" rtlCol="0">
            <a:spAutoFit/>
          </a:bodyPr>
          <a:lstStyle/>
          <a:p>
            <a:r>
              <a:rPr lang="en-US" sz="2600" dirty="0" smtClean="0">
                <a:latin typeface="Georgia" pitchFamily="18" charset="0"/>
                <a:ea typeface="Verdana" pitchFamily="34" charset="0"/>
                <a:cs typeface="Verdana" pitchFamily="34" charset="0"/>
              </a:rPr>
              <a:t>There is no </a:t>
            </a:r>
            <a:r>
              <a:rPr lang="en-US" sz="2600" dirty="0">
                <a:latin typeface="Georgia" pitchFamily="18" charset="0"/>
                <a:ea typeface="Verdana" pitchFamily="34" charset="0"/>
                <a:cs typeface="Verdana" pitchFamily="34" charset="0"/>
              </a:rPr>
              <a:t>"magic number" for saving species, but "if we can remove the negative effects of human activities, even relatively small populations could be viable in the long term</a:t>
            </a:r>
            <a:r>
              <a:rPr lang="en-US" sz="2600" dirty="0" smtClean="0">
                <a:latin typeface="Georgia" pitchFamily="18" charset="0"/>
                <a:ea typeface="Verdana" pitchFamily="34" charset="0"/>
                <a:cs typeface="Verdana" pitchFamily="34" charset="0"/>
              </a:rPr>
              <a:t>.”</a:t>
            </a:r>
          </a:p>
          <a:p>
            <a:r>
              <a:rPr lang="en-US" sz="2800" dirty="0" smtClean="0">
                <a:latin typeface="Arial" pitchFamily="34" charset="0"/>
                <a:cs typeface="Arial" pitchFamily="34" charset="0"/>
              </a:rPr>
              <a:t> </a:t>
            </a:r>
            <a:r>
              <a:rPr lang="en-US" dirty="0" smtClean="0"/>
              <a:t>–Durham University </a:t>
            </a:r>
            <a:endParaRPr lang="en-US" dirty="0"/>
          </a:p>
        </p:txBody>
      </p:sp>
      <p:sp>
        <p:nvSpPr>
          <p:cNvPr id="4" name="TextBox 3"/>
          <p:cNvSpPr txBox="1"/>
          <p:nvPr/>
        </p:nvSpPr>
        <p:spPr>
          <a:xfrm>
            <a:off x="7239000" y="6481542"/>
            <a:ext cx="1371600" cy="307777"/>
          </a:xfrm>
          <a:prstGeom prst="rect">
            <a:avLst/>
          </a:prstGeom>
          <a:noFill/>
        </p:spPr>
        <p:txBody>
          <a:bodyPr wrap="square" rtlCol="0">
            <a:spAutoFit/>
          </a:bodyPr>
          <a:lstStyle/>
          <a:p>
            <a:r>
              <a:rPr lang="en-US" sz="1400" dirty="0" smtClean="0"/>
              <a:t>News-press.net</a:t>
            </a:r>
            <a:endParaRPr lang="en-US" sz="1400" dirty="0"/>
          </a:p>
        </p:txBody>
      </p:sp>
    </p:spTree>
    <p:extLst>
      <p:ext uri="{BB962C8B-B14F-4D97-AF65-F5344CB8AC3E}">
        <p14:creationId xmlns:p14="http://schemas.microsoft.com/office/powerpoint/2010/main" val="3152291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2518</TotalTime>
  <Words>926</Words>
  <Application>Microsoft Macintosh PowerPoint</Application>
  <PresentationFormat>On-screen Show (4:3)</PresentationFormat>
  <Paragraphs>167</Paragraphs>
  <Slides>33</Slides>
  <Notes>0</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Thatch</vt:lpstr>
      <vt:lpstr>Black</vt:lpstr>
      <vt:lpstr>PowerPoint Presentation</vt:lpstr>
      <vt:lpstr>Education and Research</vt:lpstr>
      <vt:lpstr>Work Experience</vt:lpstr>
      <vt:lpstr>Florida Panther Critical Habitat Campaign</vt:lpstr>
      <vt:lpstr>6th Mass Extinction Event</vt:lpstr>
      <vt:lpstr>Watching a Species Vanish</vt:lpstr>
      <vt:lpstr>Life History</vt:lpstr>
      <vt:lpstr>Why Florida Panthers?</vt:lpstr>
      <vt:lpstr>Historic Range</vt:lpstr>
      <vt:lpstr>Mountain Lion vs. Florida Panther </vt:lpstr>
      <vt:lpstr>PowerPoint Presentation</vt:lpstr>
      <vt:lpstr>Florida Panther Organizations</vt:lpstr>
      <vt:lpstr>Florida Panther Programs</vt:lpstr>
      <vt:lpstr>What has Sierra Club done in the past?</vt:lpstr>
      <vt:lpstr>What is Critical Habitat?</vt:lpstr>
      <vt:lpstr>PowerPoint Presentation</vt:lpstr>
      <vt:lpstr>Protect Imperiled Lands</vt:lpstr>
      <vt:lpstr>Land Acquisition</vt:lpstr>
      <vt:lpstr>Prevent Harmful Development</vt:lpstr>
      <vt:lpstr>Educate</vt:lpstr>
      <vt:lpstr>Deaths 2013</vt:lpstr>
      <vt:lpstr>Deaths 5 Years (2009-2014)</vt:lpstr>
      <vt:lpstr>PowerPoint Presentation</vt:lpstr>
      <vt:lpstr>Do More Deaths mean More Panthers?</vt:lpstr>
      <vt:lpstr>Panther Sightings</vt:lpstr>
      <vt:lpstr>National Coverage of Big Cat Issues</vt:lpstr>
      <vt:lpstr>Highlights of 2013</vt:lpstr>
      <vt:lpstr>Goals for 2014</vt:lpstr>
      <vt:lpstr>Taking Action!</vt:lpstr>
      <vt:lpstr>The Future of the Campaign</vt:lpstr>
      <vt:lpstr>How You Can Help!</vt:lpstr>
      <vt:lpstr>Florida Panther Team: Thank You!</vt:lpstr>
      <vt:lpstr>Thank You! Questions Welcome!</vt:lpstr>
    </vt:vector>
  </TitlesOfParts>
  <Company>Sierra Club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Panther Critical Habitat Campaign</dc:title>
  <dc:creator>Alexis Meyer</dc:creator>
  <cp:lastModifiedBy>Alexis Meyer</cp:lastModifiedBy>
  <cp:revision>186</cp:revision>
  <dcterms:created xsi:type="dcterms:W3CDTF">2012-11-30T14:28:34Z</dcterms:created>
  <dcterms:modified xsi:type="dcterms:W3CDTF">2014-01-08T19:14:58Z</dcterms:modified>
</cp:coreProperties>
</file>